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handoutMasterIdLst>
    <p:handoutMasterId r:id="rId27"/>
  </p:handoutMasterIdLst>
  <p:sldIdLst>
    <p:sldId id="323" r:id="rId2"/>
    <p:sldId id="259" r:id="rId3"/>
    <p:sldId id="294" r:id="rId4"/>
    <p:sldId id="321" r:id="rId5"/>
    <p:sldId id="325" r:id="rId6"/>
    <p:sldId id="324" r:id="rId7"/>
    <p:sldId id="326" r:id="rId8"/>
    <p:sldId id="327" r:id="rId9"/>
    <p:sldId id="328" r:id="rId10"/>
    <p:sldId id="329" r:id="rId11"/>
    <p:sldId id="330" r:id="rId12"/>
    <p:sldId id="331" r:id="rId13"/>
    <p:sldId id="332" r:id="rId14"/>
    <p:sldId id="333" r:id="rId15"/>
    <p:sldId id="334" r:id="rId16"/>
    <p:sldId id="335" r:id="rId17"/>
    <p:sldId id="336" r:id="rId18"/>
    <p:sldId id="337" r:id="rId19"/>
    <p:sldId id="338" r:id="rId20"/>
    <p:sldId id="339" r:id="rId21"/>
    <p:sldId id="342" r:id="rId22"/>
    <p:sldId id="340" r:id="rId23"/>
    <p:sldId id="341" r:id="rId24"/>
    <p:sldId id="297" r:id="rId25"/>
  </p:sldIdLst>
  <p:sldSz cx="12192000" cy="6858000"/>
  <p:notesSz cx="6858000" cy="9144000"/>
  <p:embeddedFontLst>
    <p:embeddedFont>
      <p:font typeface="굴림체" panose="020B0609000101010101" pitchFamily="49" charset="-127"/>
      <p:regular r:id="rId28"/>
    </p:embeddedFont>
    <p:embeddedFont>
      <p:font typeface="맑은 고딕" panose="020B0503020000020004" pitchFamily="34" charset="-127"/>
      <p:regular r:id="rId29"/>
      <p:bold r:id="rId30"/>
    </p:embeddedFont>
    <p:embeddedFont>
      <p:font typeface="Calibri" panose="020F0502020204030204" pitchFamily="34" charset="0"/>
      <p:regular r:id="rId31"/>
      <p:bold r:id="rId32"/>
      <p:italic r:id="rId33"/>
      <p:boldItalic r:id="rId34"/>
    </p:embeddedFont>
    <p:embeddedFont>
      <p:font typeface="Calibri Light" panose="020F0302020204030204" pitchFamily="34" charset="0"/>
      <p:regular r:id="rId35"/>
      <p:italic r:id="rId36"/>
    </p:embeddedFont>
  </p:embeddedFontLst>
  <p:defaultTextStyle>
    <a:defPPr>
      <a:defRPr lang="ko-KR"/>
    </a:defPPr>
    <a:lvl1pPr marL="0" algn="l" defTabSz="995391" rtl="0" eaLnBrk="1" latinLnBrk="1" hangingPunct="1">
      <a:defRPr sz="1999" kern="1200">
        <a:solidFill>
          <a:schemeClr val="tx1"/>
        </a:solidFill>
        <a:latin typeface="+mn-lt"/>
        <a:ea typeface="+mn-ea"/>
        <a:cs typeface="+mn-cs"/>
      </a:defRPr>
    </a:lvl1pPr>
    <a:lvl2pPr marL="497696" algn="l" defTabSz="995391" rtl="0" eaLnBrk="1" latinLnBrk="1" hangingPunct="1">
      <a:defRPr sz="1999" kern="1200">
        <a:solidFill>
          <a:schemeClr val="tx1"/>
        </a:solidFill>
        <a:latin typeface="+mn-lt"/>
        <a:ea typeface="+mn-ea"/>
        <a:cs typeface="+mn-cs"/>
      </a:defRPr>
    </a:lvl2pPr>
    <a:lvl3pPr marL="995391" algn="l" defTabSz="995391" rtl="0" eaLnBrk="1" latinLnBrk="1" hangingPunct="1">
      <a:defRPr sz="1999" kern="1200">
        <a:solidFill>
          <a:schemeClr val="tx1"/>
        </a:solidFill>
        <a:latin typeface="+mn-lt"/>
        <a:ea typeface="+mn-ea"/>
        <a:cs typeface="+mn-cs"/>
      </a:defRPr>
    </a:lvl3pPr>
    <a:lvl4pPr marL="1493087" algn="l" defTabSz="995391" rtl="0" eaLnBrk="1" latinLnBrk="1" hangingPunct="1">
      <a:defRPr sz="1999" kern="1200">
        <a:solidFill>
          <a:schemeClr val="tx1"/>
        </a:solidFill>
        <a:latin typeface="+mn-lt"/>
        <a:ea typeface="+mn-ea"/>
        <a:cs typeface="+mn-cs"/>
      </a:defRPr>
    </a:lvl4pPr>
    <a:lvl5pPr marL="1990783" algn="l" defTabSz="995391" rtl="0" eaLnBrk="1" latinLnBrk="1" hangingPunct="1">
      <a:defRPr sz="1999" kern="1200">
        <a:solidFill>
          <a:schemeClr val="tx1"/>
        </a:solidFill>
        <a:latin typeface="+mn-lt"/>
        <a:ea typeface="+mn-ea"/>
        <a:cs typeface="+mn-cs"/>
      </a:defRPr>
    </a:lvl5pPr>
    <a:lvl6pPr marL="2488478" algn="l" defTabSz="995391" rtl="0" eaLnBrk="1" latinLnBrk="1" hangingPunct="1">
      <a:defRPr sz="1999" kern="1200">
        <a:solidFill>
          <a:schemeClr val="tx1"/>
        </a:solidFill>
        <a:latin typeface="+mn-lt"/>
        <a:ea typeface="+mn-ea"/>
        <a:cs typeface="+mn-cs"/>
      </a:defRPr>
    </a:lvl6pPr>
    <a:lvl7pPr marL="2986174" algn="l" defTabSz="995391" rtl="0" eaLnBrk="1" latinLnBrk="1" hangingPunct="1">
      <a:defRPr sz="1999" kern="1200">
        <a:solidFill>
          <a:schemeClr val="tx1"/>
        </a:solidFill>
        <a:latin typeface="+mn-lt"/>
        <a:ea typeface="+mn-ea"/>
        <a:cs typeface="+mn-cs"/>
      </a:defRPr>
    </a:lvl7pPr>
    <a:lvl8pPr marL="3483871" algn="l" defTabSz="995391" rtl="0" eaLnBrk="1" latinLnBrk="1" hangingPunct="1">
      <a:defRPr sz="1999" kern="1200">
        <a:solidFill>
          <a:schemeClr val="tx1"/>
        </a:solidFill>
        <a:latin typeface="+mn-lt"/>
        <a:ea typeface="+mn-ea"/>
        <a:cs typeface="+mn-cs"/>
      </a:defRPr>
    </a:lvl8pPr>
    <a:lvl9pPr marL="3981566" algn="l" defTabSz="995391" rtl="0" eaLnBrk="1" latinLnBrk="1" hangingPunct="1">
      <a:defRPr sz="199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4"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81B6"/>
    <a:srgbClr val="1D5B96"/>
    <a:srgbClr val="BF73AB"/>
    <a:srgbClr val="0092ED"/>
    <a:srgbClr val="91427D"/>
    <a:srgbClr val="A43F7B"/>
    <a:srgbClr val="FE0450"/>
    <a:srgbClr val="9AB037"/>
    <a:srgbClr val="C32583"/>
    <a:srgbClr val="FF65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76" autoAdjust="0"/>
    <p:restoredTop sz="94792" autoAdjust="0"/>
  </p:normalViewPr>
  <p:slideViewPr>
    <p:cSldViewPr>
      <p:cViewPr varScale="1">
        <p:scale>
          <a:sx n="67" d="100"/>
          <a:sy n="67" d="100"/>
        </p:scale>
        <p:origin x="1128" y="60"/>
      </p:cViewPr>
      <p:guideLst>
        <p:guide orient="horz" pos="2160"/>
        <p:guide pos="3841"/>
      </p:guideLst>
    </p:cSldViewPr>
  </p:slideViewPr>
  <p:notesTextViewPr>
    <p:cViewPr>
      <p:scale>
        <a:sx n="3" d="2"/>
        <a:sy n="3" d="2"/>
      </p:scale>
      <p:origin x="0" y="0"/>
    </p:cViewPr>
  </p:notesTextViewPr>
  <p:sorterViewPr>
    <p:cViewPr varScale="1">
      <p:scale>
        <a:sx n="1" d="1"/>
        <a:sy n="1" d="1"/>
      </p:scale>
      <p:origin x="0" y="0"/>
    </p:cViewPr>
  </p:sorterViewPr>
  <p:notesViewPr>
    <p:cSldViewPr>
      <p:cViewPr varScale="1">
        <p:scale>
          <a:sx n="70" d="100"/>
          <a:sy n="70" d="100"/>
        </p:scale>
        <p:origin x="3048" y="6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2024-04-19</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2024-04-19</a:t>
            </a:fld>
            <a:endParaRPr lang="ko-KR" altLang="en-US"/>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391" rtl="0" eaLnBrk="1" latinLnBrk="1" hangingPunct="1">
      <a:defRPr sz="1300" kern="1200">
        <a:solidFill>
          <a:schemeClr val="tx1"/>
        </a:solidFill>
        <a:latin typeface="+mn-lt"/>
        <a:ea typeface="+mn-ea"/>
        <a:cs typeface="+mn-cs"/>
      </a:defRPr>
    </a:lvl1pPr>
    <a:lvl2pPr marL="497696" algn="l" defTabSz="995391" rtl="0" eaLnBrk="1" latinLnBrk="1" hangingPunct="1">
      <a:defRPr sz="1300" kern="1200">
        <a:solidFill>
          <a:schemeClr val="tx1"/>
        </a:solidFill>
        <a:latin typeface="+mn-lt"/>
        <a:ea typeface="+mn-ea"/>
        <a:cs typeface="+mn-cs"/>
      </a:defRPr>
    </a:lvl2pPr>
    <a:lvl3pPr marL="995391" algn="l" defTabSz="995391" rtl="0" eaLnBrk="1" latinLnBrk="1" hangingPunct="1">
      <a:defRPr sz="1300" kern="1200">
        <a:solidFill>
          <a:schemeClr val="tx1"/>
        </a:solidFill>
        <a:latin typeface="+mn-lt"/>
        <a:ea typeface="+mn-ea"/>
        <a:cs typeface="+mn-cs"/>
      </a:defRPr>
    </a:lvl3pPr>
    <a:lvl4pPr marL="1493087" algn="l" defTabSz="995391" rtl="0" eaLnBrk="1" latinLnBrk="1" hangingPunct="1">
      <a:defRPr sz="1300" kern="1200">
        <a:solidFill>
          <a:schemeClr val="tx1"/>
        </a:solidFill>
        <a:latin typeface="+mn-lt"/>
        <a:ea typeface="+mn-ea"/>
        <a:cs typeface="+mn-cs"/>
      </a:defRPr>
    </a:lvl4pPr>
    <a:lvl5pPr marL="1990783" algn="l" defTabSz="995391" rtl="0" eaLnBrk="1" latinLnBrk="1" hangingPunct="1">
      <a:defRPr sz="1300" kern="1200">
        <a:solidFill>
          <a:schemeClr val="tx1"/>
        </a:solidFill>
        <a:latin typeface="+mn-lt"/>
        <a:ea typeface="+mn-ea"/>
        <a:cs typeface="+mn-cs"/>
      </a:defRPr>
    </a:lvl5pPr>
    <a:lvl6pPr marL="2488478" algn="l" defTabSz="995391" rtl="0" eaLnBrk="1" latinLnBrk="1" hangingPunct="1">
      <a:defRPr sz="1300" kern="1200">
        <a:solidFill>
          <a:schemeClr val="tx1"/>
        </a:solidFill>
        <a:latin typeface="+mn-lt"/>
        <a:ea typeface="+mn-ea"/>
        <a:cs typeface="+mn-cs"/>
      </a:defRPr>
    </a:lvl6pPr>
    <a:lvl7pPr marL="2986174" algn="l" defTabSz="995391" rtl="0" eaLnBrk="1" latinLnBrk="1" hangingPunct="1">
      <a:defRPr sz="1300" kern="1200">
        <a:solidFill>
          <a:schemeClr val="tx1"/>
        </a:solidFill>
        <a:latin typeface="+mn-lt"/>
        <a:ea typeface="+mn-ea"/>
        <a:cs typeface="+mn-cs"/>
      </a:defRPr>
    </a:lvl7pPr>
    <a:lvl8pPr marL="3483871" algn="l" defTabSz="995391" rtl="0" eaLnBrk="1" latinLnBrk="1" hangingPunct="1">
      <a:defRPr sz="1300" kern="1200">
        <a:solidFill>
          <a:schemeClr val="tx1"/>
        </a:solidFill>
        <a:latin typeface="+mn-lt"/>
        <a:ea typeface="+mn-ea"/>
        <a:cs typeface="+mn-cs"/>
      </a:defRPr>
    </a:lvl8pPr>
    <a:lvl9pPr marL="3981566" algn="l" defTabSz="995391"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404958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36108504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2024-04-19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5" name="제목 1"/>
          <p:cNvSpPr>
            <a:spLocks noGrp="1"/>
          </p:cNvSpPr>
          <p:nvPr>
            <p:ph type="ctrTitle" hasCustomPrompt="1"/>
          </p:nvPr>
        </p:nvSpPr>
        <p:spPr>
          <a:xfrm>
            <a:off x="6600056" y="2132856"/>
            <a:ext cx="4752528" cy="230425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ctr" defTabSz="996088"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chemeClr val="bg1"/>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2024-04-19</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2024-04-19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2024-04-19</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제목 1"/>
          <p:cNvSpPr>
            <a:spLocks noGrp="1"/>
          </p:cNvSpPr>
          <p:nvPr>
            <p:ph type="title"/>
          </p:nvPr>
        </p:nvSpPr>
        <p:spPr>
          <a:xfrm>
            <a:off x="262593" y="254168"/>
            <a:ext cx="8175943" cy="798568"/>
          </a:xfrm>
        </p:spPr>
        <p:txBody>
          <a:bodyPr vert="horz" lIns="99569" tIns="49785" rIns="99569" bIns="49785" rtlCol="0" anchor="ctr">
            <a:normAutofit/>
          </a:bodyPr>
          <a:lstStyle>
            <a:lvl1pPr algn="l" defTabSz="996088"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5" name="내용 개체 틀 2"/>
          <p:cNvSpPr>
            <a:spLocks noGrp="1"/>
          </p:cNvSpPr>
          <p:nvPr>
            <p:ph idx="1"/>
          </p:nvPr>
        </p:nvSpPr>
        <p:spPr>
          <a:xfrm>
            <a:off x="262593" y="1413243"/>
            <a:ext cx="11522779" cy="4823421"/>
          </a:xfrm>
        </p:spPr>
        <p:txBody>
          <a:bodyPr>
            <a:normAutofit/>
          </a:bodyPr>
          <a:lstStyle>
            <a:lvl1pPr algn="l">
              <a:buNone/>
              <a:defRPr sz="2001" i="1" baseline="0">
                <a:solidFill>
                  <a:schemeClr val="tx1"/>
                </a:solidFill>
                <a:latin typeface="+mj-lt"/>
                <a:ea typeface="맑은 고딕" pitchFamily="50" charset="-127"/>
              </a:defRPr>
            </a:lvl1pPr>
            <a:lvl2pPr algn="l">
              <a:buNone/>
              <a:defRPr sz="2001" i="1" baseline="0">
                <a:solidFill>
                  <a:schemeClr val="tx1"/>
                </a:solidFill>
                <a:latin typeface="+mj-lt"/>
                <a:ea typeface="맑은 고딕" pitchFamily="50" charset="-127"/>
              </a:defRPr>
            </a:lvl2pPr>
            <a:lvl3pPr algn="l">
              <a:buNone/>
              <a:defRPr sz="2001" i="1" baseline="0">
                <a:solidFill>
                  <a:schemeClr val="tx1"/>
                </a:solidFill>
                <a:latin typeface="+mj-lt"/>
                <a:ea typeface="맑은 고딕" pitchFamily="50" charset="-127"/>
              </a:defRPr>
            </a:lvl3pPr>
            <a:lvl4pPr algn="l">
              <a:buNone/>
              <a:defRPr sz="2001" i="1" baseline="0">
                <a:solidFill>
                  <a:schemeClr val="tx1"/>
                </a:solidFill>
                <a:latin typeface="+mj-lt"/>
                <a:ea typeface="맑은 고딕" pitchFamily="50" charset="-127"/>
              </a:defRPr>
            </a:lvl4pPr>
            <a:lvl5pPr algn="l">
              <a:buNone/>
              <a:defRPr sz="2001" i="1" baseline="0">
                <a:solidFill>
                  <a:schemeClr val="tx1"/>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날짜 개체 틀 3"/>
          <p:cNvSpPr>
            <a:spLocks noGrp="1"/>
          </p:cNvSpPr>
          <p:nvPr>
            <p:ph type="dt" sz="half" idx="10"/>
          </p:nvPr>
        </p:nvSpPr>
        <p:spPr>
          <a:xfrm>
            <a:off x="609601" y="6500837"/>
            <a:ext cx="2844800" cy="220641"/>
          </a:xfrm>
        </p:spPr>
        <p:txBody>
          <a:bodyPr/>
          <a:lstStyle/>
          <a:p>
            <a:fld id="{ED3D6733-6F27-4404-AB51-585418F146E5}" type="datetimeFigureOut">
              <a:rPr lang="ko-KR" altLang="en-US" smtClean="0"/>
              <a:pPr/>
              <a:t>2024-04-19</a:t>
            </a:fld>
            <a:endParaRPr lang="ko-KR" altLang="en-US"/>
          </a:p>
        </p:txBody>
      </p:sp>
      <p:sp>
        <p:nvSpPr>
          <p:cNvPr id="5" name="바닥글 개체 틀 4"/>
          <p:cNvSpPr>
            <a:spLocks noGrp="1"/>
          </p:cNvSpPr>
          <p:nvPr>
            <p:ph type="ftr" sz="quarter" idx="11"/>
          </p:nvPr>
        </p:nvSpPr>
        <p:spPr>
          <a:xfrm>
            <a:off x="4165602" y="6500837"/>
            <a:ext cx="3860800" cy="220641"/>
          </a:xfrm>
        </p:spPr>
        <p:txBody>
          <a:bodyPr/>
          <a:lstStyle/>
          <a:p>
            <a:endParaRPr lang="ko-KR" altLang="en-US"/>
          </a:p>
        </p:txBody>
      </p:sp>
      <p:sp>
        <p:nvSpPr>
          <p:cNvPr id="6" name="슬라이드 번호 개체 틀 5"/>
          <p:cNvSpPr>
            <a:spLocks noGrp="1"/>
          </p:cNvSpPr>
          <p:nvPr>
            <p:ph type="sldNum" sz="quarter" idx="12"/>
          </p:nvPr>
        </p:nvSpPr>
        <p:spPr>
          <a:xfrm>
            <a:off x="8737601" y="6500837"/>
            <a:ext cx="2844800" cy="220641"/>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262593" y="117400"/>
            <a:ext cx="8785736" cy="798568"/>
          </a:xfrm>
        </p:spPr>
        <p:txBody>
          <a:bodyPr vert="horz" lIns="99569" tIns="49785" rIns="99569" bIns="49785" rtlCol="0" anchor="ctr">
            <a:normAutofit/>
          </a:bodyPr>
          <a:lstStyle>
            <a:lvl1pPr algn="l" defTabSz="996088" rtl="0" eaLnBrk="1" latinLnBrk="1" hangingPunct="1">
              <a:spcBef>
                <a:spcPct val="0"/>
              </a:spcBef>
              <a:buNone/>
              <a:defRPr lang="ko-KR" altLang="en-US" sz="4000" b="1" kern="1200" baseline="0" dirty="0">
                <a:solidFill>
                  <a:srgbClr val="1D5B96"/>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p:nvPr>
        </p:nvSpPr>
        <p:spPr>
          <a:xfrm>
            <a:off x="262592" y="1413243"/>
            <a:ext cx="11522780" cy="4823421"/>
          </a:xfrm>
        </p:spPr>
        <p:txBody>
          <a:bodyPr>
            <a:normAutofit/>
          </a:bodyPr>
          <a:lstStyle>
            <a:lvl1pPr algn="l">
              <a:buNone/>
              <a:defRPr sz="2001" i="1" baseline="0">
                <a:solidFill>
                  <a:schemeClr val="tx1">
                    <a:lumMod val="75000"/>
                    <a:lumOff val="25000"/>
                  </a:schemeClr>
                </a:solidFill>
                <a:latin typeface="+mj-lt"/>
                <a:ea typeface="맑은 고딕" pitchFamily="50" charset="-127"/>
              </a:defRPr>
            </a:lvl1pPr>
            <a:lvl2pPr algn="l">
              <a:buNone/>
              <a:defRPr sz="2001" i="1" baseline="0">
                <a:solidFill>
                  <a:schemeClr val="tx1">
                    <a:lumMod val="75000"/>
                    <a:lumOff val="25000"/>
                  </a:schemeClr>
                </a:solidFill>
                <a:latin typeface="+mj-lt"/>
                <a:ea typeface="맑은 고딕" pitchFamily="50" charset="-127"/>
              </a:defRPr>
            </a:lvl2pPr>
            <a:lvl3pPr algn="l">
              <a:buNone/>
              <a:defRPr sz="2001" i="1" baseline="0">
                <a:solidFill>
                  <a:schemeClr val="tx1">
                    <a:lumMod val="75000"/>
                    <a:lumOff val="25000"/>
                  </a:schemeClr>
                </a:solidFill>
                <a:latin typeface="+mj-lt"/>
                <a:ea typeface="맑은 고딕" pitchFamily="50" charset="-127"/>
              </a:defRPr>
            </a:lvl3pPr>
            <a:lvl4pPr algn="l">
              <a:buNone/>
              <a:defRPr sz="2001" i="1" baseline="0">
                <a:solidFill>
                  <a:schemeClr val="tx1">
                    <a:lumMod val="75000"/>
                    <a:lumOff val="25000"/>
                  </a:schemeClr>
                </a:solidFill>
                <a:latin typeface="+mj-lt"/>
                <a:ea typeface="맑은 고딕" pitchFamily="50" charset="-127"/>
              </a:defRPr>
            </a:lvl4pPr>
            <a:lvl5pPr algn="l">
              <a:buNone/>
              <a:defRPr sz="2001" i="1" baseline="0">
                <a:solidFill>
                  <a:schemeClr val="tx1">
                    <a:lumMod val="75000"/>
                    <a:lumOff val="2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2024-04-19</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5809410" y="1659280"/>
            <a:ext cx="5894481" cy="2375714"/>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6088"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bg1"/>
                </a:solidFill>
                <a:effectLst/>
                <a:latin typeface="+mj-lt"/>
                <a:ea typeface="맑은 고딕" pitchFamily="50" charset="-127"/>
                <a:cs typeface="+mj-cs"/>
              </a:defRPr>
            </a:lvl1pPr>
          </a:lstStyle>
          <a:p>
            <a:endParaRPr lang="ko-KR" altLang="en-US" dirty="0"/>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19027"/>
            <a:ext cx="10972800" cy="796908"/>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062021"/>
            <a:ext cx="10972800" cy="5286412"/>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601" y="6429400"/>
            <a:ext cx="2844800" cy="292079"/>
          </a:xfrm>
          <a:prstGeom prst="rect">
            <a:avLst/>
          </a:prstGeom>
        </p:spPr>
        <p:txBody>
          <a:bodyPr vert="horz" lIns="99569" tIns="49785" rIns="99569" bIns="49785" rtlCol="0" anchor="ctr"/>
          <a:lstStyle>
            <a:lvl1pPr algn="l">
              <a:defRPr sz="1301">
                <a:solidFill>
                  <a:schemeClr val="tx1">
                    <a:tint val="75000"/>
                  </a:schemeClr>
                </a:solidFill>
              </a:defRPr>
            </a:lvl1pPr>
          </a:lstStyle>
          <a:p>
            <a:fld id="{ED3D6733-6F27-4404-AB51-585418F146E5}" type="datetimeFigureOut">
              <a:rPr lang="ko-KR" altLang="en-US" smtClean="0"/>
              <a:pPr/>
              <a:t>2024-04-19</a:t>
            </a:fld>
            <a:endParaRPr lang="ko-KR" altLang="en-US"/>
          </a:p>
        </p:txBody>
      </p:sp>
      <p:sp>
        <p:nvSpPr>
          <p:cNvPr id="5" name="바닥글 개체 틀 4"/>
          <p:cNvSpPr>
            <a:spLocks noGrp="1"/>
          </p:cNvSpPr>
          <p:nvPr>
            <p:ph type="ftr" sz="quarter" idx="3"/>
          </p:nvPr>
        </p:nvSpPr>
        <p:spPr>
          <a:xfrm>
            <a:off x="4165602" y="6429400"/>
            <a:ext cx="3860800" cy="292079"/>
          </a:xfrm>
          <a:prstGeom prst="rect">
            <a:avLst/>
          </a:prstGeom>
        </p:spPr>
        <p:txBody>
          <a:bodyPr vert="horz" lIns="99569" tIns="49785" rIns="99569" bIns="49785" rtlCol="0" anchor="ctr"/>
          <a:lstStyle>
            <a:lvl1pPr algn="ctr">
              <a:defRPr sz="1301">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7601" y="6429400"/>
            <a:ext cx="2844800" cy="292079"/>
          </a:xfrm>
          <a:prstGeom prst="rect">
            <a:avLst/>
          </a:prstGeom>
        </p:spPr>
        <p:txBody>
          <a:bodyPr vert="horz" lIns="99569" tIns="49785" rIns="99569" bIns="49785" rtlCol="0" anchor="ctr"/>
          <a:lstStyle>
            <a:lvl1pPr algn="r">
              <a:defRPr sz="1301">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ransition spd="slow">
    <p:push/>
  </p:transition>
  <p:txStyles>
    <p:titleStyle>
      <a:lvl1pPr algn="l" defTabSz="996088" rtl="0" eaLnBrk="1" latinLnBrk="1" hangingPunct="1">
        <a:spcBef>
          <a:spcPct val="0"/>
        </a:spcBef>
        <a:buNone/>
        <a:defRPr lang="ko-KR" altLang="en-US" sz="3802" kern="1200">
          <a:solidFill>
            <a:sysClr val="windowText" lastClr="000000"/>
          </a:solidFill>
          <a:latin typeface="맑은 고딕" pitchFamily="50" charset="-127"/>
          <a:ea typeface="맑은 고딕" pitchFamily="50" charset="-127"/>
          <a:cs typeface="+mj-cs"/>
        </a:defRPr>
      </a:lvl1pPr>
    </p:titleStyle>
    <p:bodyStyle>
      <a:lvl1pPr marL="373533" indent="-373533" algn="l" defTabSz="996088" rtl="0" eaLnBrk="1" latinLnBrk="1" hangingPunct="1">
        <a:spcBef>
          <a:spcPct val="20000"/>
        </a:spcBef>
        <a:buFont typeface="Arial" pitchFamily="34" charset="0"/>
        <a:buChar char="•"/>
        <a:defRPr lang="ko-KR" altLang="en-US" sz="2701" kern="1200" smtClean="0">
          <a:solidFill>
            <a:schemeClr val="tx1"/>
          </a:solidFill>
          <a:latin typeface="맑은 고딕" pitchFamily="50" charset="-127"/>
          <a:ea typeface="맑은 고딕" pitchFamily="50" charset="-127"/>
          <a:cs typeface="+mn-cs"/>
        </a:defRPr>
      </a:lvl1pPr>
      <a:lvl2pPr marL="809322" indent="-311277" algn="l" defTabSz="996088" rtl="0" eaLnBrk="1" latinLnBrk="1" hangingPunct="1">
        <a:spcBef>
          <a:spcPct val="20000"/>
        </a:spcBef>
        <a:buFont typeface="Arial" pitchFamily="34" charset="0"/>
        <a:buChar char="–"/>
        <a:defRPr lang="ko-KR" altLang="en-US" sz="2001" kern="1200" smtClean="0">
          <a:solidFill>
            <a:schemeClr val="tx1"/>
          </a:solidFill>
          <a:latin typeface="맑은 고딕" pitchFamily="50" charset="-127"/>
          <a:ea typeface="맑은 고딕" pitchFamily="50" charset="-127"/>
          <a:cs typeface="+mn-cs"/>
        </a:defRPr>
      </a:lvl2pPr>
      <a:lvl3pPr marL="1245111" indent="-249023" algn="l" defTabSz="996088" rtl="0" eaLnBrk="1" latinLnBrk="1" hangingPunct="1">
        <a:spcBef>
          <a:spcPct val="20000"/>
        </a:spcBef>
        <a:buFont typeface="Arial" pitchFamily="34" charset="0"/>
        <a:buChar char="•"/>
        <a:defRPr lang="ko-KR" altLang="en-US" sz="2001" kern="1200" smtClean="0">
          <a:solidFill>
            <a:schemeClr val="tx1"/>
          </a:solidFill>
          <a:latin typeface="맑은 고딕" pitchFamily="50" charset="-127"/>
          <a:ea typeface="맑은 고딕" pitchFamily="50" charset="-127"/>
          <a:cs typeface="+mn-cs"/>
        </a:defRPr>
      </a:lvl3pPr>
      <a:lvl4pPr marL="1743155" indent="-249023" algn="l" defTabSz="996088" rtl="0" eaLnBrk="1" latinLnBrk="1" hangingPunct="1">
        <a:spcBef>
          <a:spcPct val="20000"/>
        </a:spcBef>
        <a:buFont typeface="Arial" pitchFamily="34" charset="0"/>
        <a:buChar char="–"/>
        <a:defRPr lang="ko-KR" altLang="en-US" sz="2001" kern="1200" smtClean="0">
          <a:solidFill>
            <a:schemeClr val="tx1"/>
          </a:solidFill>
          <a:latin typeface="맑은 고딕" pitchFamily="50" charset="-127"/>
          <a:ea typeface="맑은 고딕" pitchFamily="50" charset="-127"/>
          <a:cs typeface="+mn-cs"/>
        </a:defRPr>
      </a:lvl4pPr>
      <a:lvl5pPr marL="2241199" indent="-249023" algn="l" defTabSz="996088" rtl="0" eaLnBrk="1" latinLnBrk="1" hangingPunct="1">
        <a:spcBef>
          <a:spcPct val="20000"/>
        </a:spcBef>
        <a:buFont typeface="Arial" pitchFamily="34" charset="0"/>
        <a:buChar char="»"/>
        <a:defRPr lang="ko-KR" altLang="en-US" sz="2001" kern="1200">
          <a:solidFill>
            <a:schemeClr val="tx1"/>
          </a:solidFill>
          <a:latin typeface="맑은 고딕" pitchFamily="50" charset="-127"/>
          <a:ea typeface="맑은 고딕" pitchFamily="50" charset="-127"/>
          <a:cs typeface="+mn-cs"/>
        </a:defRPr>
      </a:lvl5pPr>
      <a:lvl6pPr marL="2739243" indent="-249023" algn="l" defTabSz="996088" rtl="0" eaLnBrk="1" latinLnBrk="1" hangingPunct="1">
        <a:spcBef>
          <a:spcPct val="20000"/>
        </a:spcBef>
        <a:buFont typeface="Arial" pitchFamily="34" charset="0"/>
        <a:buChar char="•"/>
        <a:defRPr sz="2201" kern="1200">
          <a:solidFill>
            <a:schemeClr val="tx1"/>
          </a:solidFill>
          <a:latin typeface="+mn-lt"/>
          <a:ea typeface="+mn-ea"/>
          <a:cs typeface="+mn-cs"/>
        </a:defRPr>
      </a:lvl6pPr>
      <a:lvl7pPr marL="3237287" indent="-249023" algn="l" defTabSz="996088" rtl="0" eaLnBrk="1" latinLnBrk="1" hangingPunct="1">
        <a:spcBef>
          <a:spcPct val="20000"/>
        </a:spcBef>
        <a:buFont typeface="Arial" pitchFamily="34" charset="0"/>
        <a:buChar char="•"/>
        <a:defRPr sz="2201" kern="1200">
          <a:solidFill>
            <a:schemeClr val="tx1"/>
          </a:solidFill>
          <a:latin typeface="+mn-lt"/>
          <a:ea typeface="+mn-ea"/>
          <a:cs typeface="+mn-cs"/>
        </a:defRPr>
      </a:lvl7pPr>
      <a:lvl8pPr marL="3735332" indent="-249023" algn="l" defTabSz="996088" rtl="0" eaLnBrk="1" latinLnBrk="1" hangingPunct="1">
        <a:spcBef>
          <a:spcPct val="20000"/>
        </a:spcBef>
        <a:buFont typeface="Arial" pitchFamily="34" charset="0"/>
        <a:buChar char="•"/>
        <a:defRPr sz="2201" kern="1200">
          <a:solidFill>
            <a:schemeClr val="tx1"/>
          </a:solidFill>
          <a:latin typeface="+mn-lt"/>
          <a:ea typeface="+mn-ea"/>
          <a:cs typeface="+mn-cs"/>
        </a:defRPr>
      </a:lvl8pPr>
      <a:lvl9pPr marL="4233376" indent="-249023" algn="l" defTabSz="996088" rtl="0" eaLnBrk="1" latinLnBrk="1" hangingPunct="1">
        <a:spcBef>
          <a:spcPct val="20000"/>
        </a:spcBef>
        <a:buFont typeface="Arial" pitchFamily="34" charset="0"/>
        <a:buChar char="•"/>
        <a:defRPr sz="2201" kern="1200">
          <a:solidFill>
            <a:schemeClr val="tx1"/>
          </a:solidFill>
          <a:latin typeface="+mn-lt"/>
          <a:ea typeface="+mn-ea"/>
          <a:cs typeface="+mn-cs"/>
        </a:defRPr>
      </a:lvl9pPr>
    </p:bodyStyle>
    <p:otherStyle>
      <a:defPPr>
        <a:defRPr lang="ko-KR"/>
      </a:defPPr>
      <a:lvl1pPr marL="0" algn="l" defTabSz="996088" rtl="0" eaLnBrk="1" latinLnBrk="1" hangingPunct="1">
        <a:defRPr sz="2001" kern="1200">
          <a:solidFill>
            <a:schemeClr val="tx1"/>
          </a:solidFill>
          <a:latin typeface="+mn-lt"/>
          <a:ea typeface="+mn-ea"/>
          <a:cs typeface="+mn-cs"/>
        </a:defRPr>
      </a:lvl1pPr>
      <a:lvl2pPr marL="498044" algn="l" defTabSz="996088" rtl="0" eaLnBrk="1" latinLnBrk="1" hangingPunct="1">
        <a:defRPr sz="2001" kern="1200">
          <a:solidFill>
            <a:schemeClr val="tx1"/>
          </a:solidFill>
          <a:latin typeface="+mn-lt"/>
          <a:ea typeface="+mn-ea"/>
          <a:cs typeface="+mn-cs"/>
        </a:defRPr>
      </a:lvl2pPr>
      <a:lvl3pPr marL="996088" algn="l" defTabSz="996088" rtl="0" eaLnBrk="1" latinLnBrk="1" hangingPunct="1">
        <a:defRPr sz="2001" kern="1200">
          <a:solidFill>
            <a:schemeClr val="tx1"/>
          </a:solidFill>
          <a:latin typeface="+mn-lt"/>
          <a:ea typeface="+mn-ea"/>
          <a:cs typeface="+mn-cs"/>
        </a:defRPr>
      </a:lvl3pPr>
      <a:lvl4pPr marL="1494132" algn="l" defTabSz="996088" rtl="0" eaLnBrk="1" latinLnBrk="1" hangingPunct="1">
        <a:defRPr sz="2001" kern="1200">
          <a:solidFill>
            <a:schemeClr val="tx1"/>
          </a:solidFill>
          <a:latin typeface="+mn-lt"/>
          <a:ea typeface="+mn-ea"/>
          <a:cs typeface="+mn-cs"/>
        </a:defRPr>
      </a:lvl4pPr>
      <a:lvl5pPr marL="1992177" algn="l" defTabSz="996088" rtl="0" eaLnBrk="1" latinLnBrk="1" hangingPunct="1">
        <a:defRPr sz="2001" kern="1200">
          <a:solidFill>
            <a:schemeClr val="tx1"/>
          </a:solidFill>
          <a:latin typeface="+mn-lt"/>
          <a:ea typeface="+mn-ea"/>
          <a:cs typeface="+mn-cs"/>
        </a:defRPr>
      </a:lvl5pPr>
      <a:lvl6pPr marL="2490221" algn="l" defTabSz="996088" rtl="0" eaLnBrk="1" latinLnBrk="1" hangingPunct="1">
        <a:defRPr sz="2001" kern="1200">
          <a:solidFill>
            <a:schemeClr val="tx1"/>
          </a:solidFill>
          <a:latin typeface="+mn-lt"/>
          <a:ea typeface="+mn-ea"/>
          <a:cs typeface="+mn-cs"/>
        </a:defRPr>
      </a:lvl6pPr>
      <a:lvl7pPr marL="2988265" algn="l" defTabSz="996088" rtl="0" eaLnBrk="1" latinLnBrk="1" hangingPunct="1">
        <a:defRPr sz="2001" kern="1200">
          <a:solidFill>
            <a:schemeClr val="tx1"/>
          </a:solidFill>
          <a:latin typeface="+mn-lt"/>
          <a:ea typeface="+mn-ea"/>
          <a:cs typeface="+mn-cs"/>
        </a:defRPr>
      </a:lvl7pPr>
      <a:lvl8pPr marL="3486310" algn="l" defTabSz="996088" rtl="0" eaLnBrk="1" latinLnBrk="1" hangingPunct="1">
        <a:defRPr sz="2001" kern="1200">
          <a:solidFill>
            <a:schemeClr val="tx1"/>
          </a:solidFill>
          <a:latin typeface="+mn-lt"/>
          <a:ea typeface="+mn-ea"/>
          <a:cs typeface="+mn-cs"/>
        </a:defRPr>
      </a:lvl8pPr>
      <a:lvl9pPr marL="3984354" algn="l" defTabSz="996088" rtl="0" eaLnBrk="1" latinLnBrk="1" hangingPunct="1">
        <a:defRPr sz="20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hyperlink" Target="https://huggingface.co/spaces/RidwanMS/Prediksi_Credit_Card_Fraud"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nikhil1e9/loan-default" TargetMode="External"/><Relationship Id="rId2" Type="http://schemas.openxmlformats.org/officeDocument/2006/relationships/hyperlink" Target="https://www.kaggle.com/datasets" TargetMode="External"/><Relationship Id="rId1" Type="http://schemas.openxmlformats.org/officeDocument/2006/relationships/slideLayout" Target="../slideLayouts/slideLayout4.xml"/><Relationship Id="rId5" Type="http://schemas.openxmlformats.org/officeDocument/2006/relationships/hyperlink" Target="https://www.kaggle.com/datasets/harikrishnareddyb/used-car-price-predictions" TargetMode="External"/><Relationship Id="rId4" Type="http://schemas.openxmlformats.org/officeDocument/2006/relationships/hyperlink" Target="https://www.kaggle.com/datasets/kelvinkelue/credit-card-fraud-prediction/data"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p:txBody>
          <a:bodyPr/>
          <a:lstStyle/>
          <a:p>
            <a:r>
              <a:rPr lang="en-US" altLang="ko-KR" dirty="0"/>
              <a:t>Credit Card</a:t>
            </a:r>
            <a:br>
              <a:rPr lang="en-US" altLang="ko-KR" dirty="0"/>
            </a:br>
            <a:r>
              <a:rPr lang="en-US" altLang="ko-KR" dirty="0"/>
              <a:t>Fraud</a:t>
            </a:r>
            <a:endParaRPr lang="ko-KR" altLang="en-US" b="1" dirty="0"/>
          </a:p>
        </p:txBody>
      </p:sp>
      <p:sp>
        <p:nvSpPr>
          <p:cNvPr id="14" name="직사각형 13"/>
          <p:cNvSpPr/>
          <p:nvPr/>
        </p:nvSpPr>
        <p:spPr>
          <a:xfrm>
            <a:off x="6888088" y="4172396"/>
            <a:ext cx="3907812" cy="839244"/>
          </a:xfrm>
          <a:prstGeom prst="rect">
            <a:avLst/>
          </a:prstGeom>
          <a:noFill/>
          <a:ln w="9525">
            <a:noFill/>
            <a:miter lim="800000"/>
            <a:headEnd/>
            <a:tailEnd/>
          </a:ln>
        </p:spPr>
        <p:txBody>
          <a:bodyPr vert="horz" wrap="square" lIns="99608" tIns="49804" rIns="99608" bIns="49804" numCol="1" anchor="t" anchorCtr="0" compatLnSpc="1">
            <a:prstTxWarp prst="textNoShape">
              <a:avLst/>
            </a:prstTxWarp>
            <a:spAutoFit/>
          </a:bodyPr>
          <a:lstStyle/>
          <a:p>
            <a:pPr algn="ctr" defTabSz="914766" fontAlgn="base">
              <a:spcBef>
                <a:spcPct val="0"/>
              </a:spcBef>
              <a:spcAft>
                <a:spcPct val="0"/>
              </a:spcAft>
              <a:defRPr/>
            </a:pPr>
            <a:r>
              <a:rPr kumimoji="1" lang="en-US" altLang="ko-KR" sz="2400" dirty="0">
                <a:solidFill>
                  <a:srgbClr val="BF73AB"/>
                </a:solidFill>
                <a:latin typeface="+mj-lt"/>
                <a:ea typeface="맑은 고딕" pitchFamily="50" charset="-127"/>
                <a:cs typeface="굴림" pitchFamily="50" charset="-127"/>
              </a:rPr>
              <a:t>Ridwan Muhammad Syahrul</a:t>
            </a:r>
          </a:p>
          <a:p>
            <a:pPr algn="ctr" defTabSz="914766" fontAlgn="base">
              <a:spcBef>
                <a:spcPct val="0"/>
              </a:spcBef>
              <a:spcAft>
                <a:spcPct val="0"/>
              </a:spcAft>
              <a:defRPr/>
            </a:pPr>
            <a:r>
              <a:rPr kumimoji="1" lang="en-US" altLang="ko-KR" sz="2400" dirty="0">
                <a:solidFill>
                  <a:srgbClr val="BF73AB"/>
                </a:solidFill>
                <a:latin typeface="+mj-lt"/>
                <a:ea typeface="맑은 고딕" pitchFamily="50" charset="-127"/>
                <a:cs typeface="굴림" pitchFamily="50" charset="-127"/>
              </a:rPr>
              <a:t>RMT-029</a:t>
            </a:r>
          </a:p>
        </p:txBody>
      </p:sp>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7630" y="1270473"/>
            <a:ext cx="752746" cy="535922"/>
          </a:xfrm>
          <a:prstGeom prst="rect">
            <a:avLst/>
          </a:prstGeom>
        </p:spPr>
      </p:pic>
    </p:spTree>
    <p:extLst>
      <p:ext uri="{BB962C8B-B14F-4D97-AF65-F5344CB8AC3E}">
        <p14:creationId xmlns:p14="http://schemas.microsoft.com/office/powerpoint/2010/main" val="2690042580"/>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Exploratory Data Analysis (EDA)</a:t>
            </a:r>
            <a:endParaRPr lang="ko-KR" altLang="en-US" dirty="0"/>
          </a:p>
        </p:txBody>
      </p:sp>
      <p:sp>
        <p:nvSpPr>
          <p:cNvPr id="37" name="내용 개체 틀 36"/>
          <p:cNvSpPr>
            <a:spLocks noGrp="1"/>
          </p:cNvSpPr>
          <p:nvPr>
            <p:ph idx="1"/>
          </p:nvPr>
        </p:nvSpPr>
        <p:spPr>
          <a:xfrm>
            <a:off x="8438536" y="3140968"/>
            <a:ext cx="3465786" cy="2088231"/>
          </a:xfrm>
        </p:spPr>
        <p:txBody>
          <a:bodyPr>
            <a:normAutofit/>
          </a:bodyPr>
          <a:lstStyle/>
          <a:p>
            <a:pPr marL="0" indent="0"/>
            <a:r>
              <a:rPr lang="en-GB" altLang="ko-KR" i="0" dirty="0"/>
              <a:t>Value count:</a:t>
            </a:r>
          </a:p>
          <a:p>
            <a:pPr marL="342900" indent="-342900">
              <a:buFont typeface="Arial" panose="020B0604020202020204" pitchFamily="34" charset="0"/>
              <a:buChar char="•"/>
            </a:pPr>
            <a:r>
              <a:rPr lang="en-GB" altLang="ko-KR" i="0" dirty="0"/>
              <a:t>Legitimate (0): 553574</a:t>
            </a:r>
          </a:p>
          <a:p>
            <a:pPr marL="342900" indent="-342900">
              <a:buFont typeface="Arial" panose="020B0604020202020204" pitchFamily="34" charset="0"/>
              <a:buChar char="•"/>
            </a:pPr>
            <a:r>
              <a:rPr lang="en-GB" altLang="ko-KR" i="0" dirty="0"/>
              <a:t>Fraud (1): 2145</a:t>
            </a:r>
            <a:endParaRPr lang="ko-KR" altLang="en-US" i="0" dirty="0"/>
          </a:p>
        </p:txBody>
      </p:sp>
      <p:pic>
        <p:nvPicPr>
          <p:cNvPr id="5" name="Picture 4">
            <a:extLst>
              <a:ext uri="{FF2B5EF4-FFF2-40B4-BE49-F238E27FC236}">
                <a16:creationId xmlns:a16="http://schemas.microsoft.com/office/drawing/2014/main" id="{3305504D-1FF0-4064-9108-DA41B9559964}"/>
              </a:ext>
            </a:extLst>
          </p:cNvPr>
          <p:cNvPicPr>
            <a:picLocks noChangeAspect="1"/>
          </p:cNvPicPr>
          <p:nvPr/>
        </p:nvPicPr>
        <p:blipFill>
          <a:blip r:embed="rId2"/>
          <a:stretch>
            <a:fillRect/>
          </a:stretch>
        </p:blipFill>
        <p:spPr>
          <a:xfrm>
            <a:off x="287678" y="1196606"/>
            <a:ext cx="7776864" cy="5424603"/>
          </a:xfrm>
          <a:prstGeom prst="rect">
            <a:avLst/>
          </a:prstGeom>
        </p:spPr>
      </p:pic>
    </p:spTree>
    <p:extLst>
      <p:ext uri="{BB962C8B-B14F-4D97-AF65-F5344CB8AC3E}">
        <p14:creationId xmlns:p14="http://schemas.microsoft.com/office/powerpoint/2010/main" val="2555801668"/>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Exploratory Data Analysis (EDA)</a:t>
            </a:r>
            <a:endParaRPr lang="ko-KR" altLang="en-US" dirty="0"/>
          </a:p>
        </p:txBody>
      </p:sp>
      <p:sp>
        <p:nvSpPr>
          <p:cNvPr id="37" name="내용 개체 틀 36"/>
          <p:cNvSpPr>
            <a:spLocks noGrp="1"/>
          </p:cNvSpPr>
          <p:nvPr>
            <p:ph idx="1"/>
          </p:nvPr>
        </p:nvSpPr>
        <p:spPr>
          <a:xfrm>
            <a:off x="8438536" y="3140968"/>
            <a:ext cx="3465786" cy="3096344"/>
          </a:xfrm>
        </p:spPr>
        <p:txBody>
          <a:bodyPr>
            <a:normAutofit/>
          </a:bodyPr>
          <a:lstStyle/>
          <a:p>
            <a:pPr marL="0" indent="0"/>
            <a:r>
              <a:rPr lang="en-GB" altLang="ko-KR" i="0" dirty="0"/>
              <a:t>Value count Male:</a:t>
            </a:r>
          </a:p>
          <a:p>
            <a:pPr marL="342900" indent="-342900">
              <a:buFont typeface="Arial" panose="020B0604020202020204" pitchFamily="34" charset="0"/>
              <a:buChar char="•"/>
            </a:pPr>
            <a:r>
              <a:rPr lang="en-GB" altLang="ko-KR" i="0" dirty="0"/>
              <a:t>Legitimate: 250833 </a:t>
            </a:r>
          </a:p>
          <a:p>
            <a:pPr marL="342900" indent="-342900">
              <a:buFont typeface="Arial" panose="020B0604020202020204" pitchFamily="34" charset="0"/>
              <a:buChar char="•"/>
            </a:pPr>
            <a:r>
              <a:rPr lang="en-GB" altLang="ko-KR" i="0" dirty="0"/>
              <a:t>Fraud:  981</a:t>
            </a:r>
          </a:p>
          <a:p>
            <a:pPr marL="0" indent="0"/>
            <a:r>
              <a:rPr lang="en-GB" altLang="ko-KR" i="0" dirty="0"/>
              <a:t>Value count Female:</a:t>
            </a:r>
          </a:p>
          <a:p>
            <a:pPr marL="342900" indent="-342900">
              <a:buFont typeface="Arial" panose="020B0604020202020204" pitchFamily="34" charset="0"/>
              <a:buChar char="•"/>
            </a:pPr>
            <a:r>
              <a:rPr lang="en-GB" altLang="ko-KR" i="0" dirty="0"/>
              <a:t>Legitimate: 304886</a:t>
            </a:r>
          </a:p>
          <a:p>
            <a:pPr marL="342900" indent="-342900">
              <a:buFont typeface="Arial" panose="020B0604020202020204" pitchFamily="34" charset="0"/>
              <a:buChar char="•"/>
            </a:pPr>
            <a:r>
              <a:rPr lang="en-GB" altLang="ko-KR" i="0" dirty="0"/>
              <a:t>Fraud: 1164</a:t>
            </a:r>
          </a:p>
          <a:p>
            <a:pPr marL="0" indent="0"/>
            <a:endParaRPr lang="ko-KR" altLang="en-US" i="0" dirty="0"/>
          </a:p>
        </p:txBody>
      </p:sp>
      <p:pic>
        <p:nvPicPr>
          <p:cNvPr id="4" name="Picture 3">
            <a:extLst>
              <a:ext uri="{FF2B5EF4-FFF2-40B4-BE49-F238E27FC236}">
                <a16:creationId xmlns:a16="http://schemas.microsoft.com/office/drawing/2014/main" id="{ABA284E5-F1E5-4B60-A6F2-21973F99B4CC}"/>
              </a:ext>
            </a:extLst>
          </p:cNvPr>
          <p:cNvPicPr>
            <a:picLocks noChangeAspect="1"/>
          </p:cNvPicPr>
          <p:nvPr/>
        </p:nvPicPr>
        <p:blipFill>
          <a:blip r:embed="rId2"/>
          <a:stretch>
            <a:fillRect/>
          </a:stretch>
        </p:blipFill>
        <p:spPr>
          <a:xfrm>
            <a:off x="254209" y="1276350"/>
            <a:ext cx="7614056" cy="5327482"/>
          </a:xfrm>
          <a:prstGeom prst="rect">
            <a:avLst/>
          </a:prstGeom>
        </p:spPr>
      </p:pic>
    </p:spTree>
    <p:extLst>
      <p:ext uri="{BB962C8B-B14F-4D97-AF65-F5344CB8AC3E}">
        <p14:creationId xmlns:p14="http://schemas.microsoft.com/office/powerpoint/2010/main" val="77234023"/>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Exploratory Data Analysis (EDA)</a:t>
            </a:r>
            <a:endParaRPr lang="ko-KR" altLang="en-US" dirty="0"/>
          </a:p>
        </p:txBody>
      </p:sp>
      <p:pic>
        <p:nvPicPr>
          <p:cNvPr id="5" name="Picture 4">
            <a:extLst>
              <a:ext uri="{FF2B5EF4-FFF2-40B4-BE49-F238E27FC236}">
                <a16:creationId xmlns:a16="http://schemas.microsoft.com/office/drawing/2014/main" id="{7704A3AB-86EC-4E9D-803A-77348D5D55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3" y="1032132"/>
            <a:ext cx="12192000" cy="3324416"/>
          </a:xfrm>
          <a:prstGeom prst="rect">
            <a:avLst/>
          </a:prstGeom>
        </p:spPr>
      </p:pic>
      <p:graphicFrame>
        <p:nvGraphicFramePr>
          <p:cNvPr id="7" name="Table 7">
            <a:extLst>
              <a:ext uri="{FF2B5EF4-FFF2-40B4-BE49-F238E27FC236}">
                <a16:creationId xmlns:a16="http://schemas.microsoft.com/office/drawing/2014/main" id="{609D3216-9CE2-4B2F-8E84-50D5B1911BC3}"/>
              </a:ext>
            </a:extLst>
          </p:cNvPr>
          <p:cNvGraphicFramePr>
            <a:graphicFrameLocks noGrp="1"/>
          </p:cNvGraphicFramePr>
          <p:nvPr>
            <p:extLst>
              <p:ext uri="{D42A27DB-BD31-4B8C-83A1-F6EECF244321}">
                <p14:modId xmlns:p14="http://schemas.microsoft.com/office/powerpoint/2010/main" val="52466570"/>
              </p:ext>
            </p:extLst>
          </p:nvPr>
        </p:nvGraphicFramePr>
        <p:xfrm>
          <a:off x="807865" y="4401671"/>
          <a:ext cx="4856088" cy="2438400"/>
        </p:xfrm>
        <a:graphic>
          <a:graphicData uri="http://schemas.openxmlformats.org/drawingml/2006/table">
            <a:tbl>
              <a:tblPr firstRow="1" bandRow="1">
                <a:tableStyleId>{5C22544A-7EE6-4342-B048-85BDC9FD1C3A}</a:tableStyleId>
              </a:tblPr>
              <a:tblGrid>
                <a:gridCol w="535607">
                  <a:extLst>
                    <a:ext uri="{9D8B030D-6E8A-4147-A177-3AD203B41FA5}">
                      <a16:colId xmlns:a16="http://schemas.microsoft.com/office/drawing/2014/main" val="744030696"/>
                    </a:ext>
                  </a:extLst>
                </a:gridCol>
                <a:gridCol w="2016224">
                  <a:extLst>
                    <a:ext uri="{9D8B030D-6E8A-4147-A177-3AD203B41FA5}">
                      <a16:colId xmlns:a16="http://schemas.microsoft.com/office/drawing/2014/main" val="2295917963"/>
                    </a:ext>
                  </a:extLst>
                </a:gridCol>
                <a:gridCol w="2304257">
                  <a:extLst>
                    <a:ext uri="{9D8B030D-6E8A-4147-A177-3AD203B41FA5}">
                      <a16:colId xmlns:a16="http://schemas.microsoft.com/office/drawing/2014/main" val="3372682838"/>
                    </a:ext>
                  </a:extLst>
                </a:gridCol>
              </a:tblGrid>
              <a:tr h="294983">
                <a:tc>
                  <a:txBody>
                    <a:bodyPr/>
                    <a:lstStyle/>
                    <a:p>
                      <a:r>
                        <a:rPr lang="en-US" sz="1400" dirty="0"/>
                        <a:t>No</a:t>
                      </a:r>
                      <a:endParaRPr lang="en-GB" sz="1400" dirty="0"/>
                    </a:p>
                  </a:txBody>
                  <a:tcPr/>
                </a:tc>
                <a:tc>
                  <a:txBody>
                    <a:bodyPr/>
                    <a:lstStyle/>
                    <a:p>
                      <a:r>
                        <a:rPr lang="en-US" sz="1400" dirty="0"/>
                        <a:t>Category</a:t>
                      </a:r>
                      <a:endParaRPr lang="en-GB" sz="1400" dirty="0"/>
                    </a:p>
                  </a:txBody>
                  <a:tcPr/>
                </a:tc>
                <a:tc>
                  <a:txBody>
                    <a:bodyPr/>
                    <a:lstStyle/>
                    <a:p>
                      <a:r>
                        <a:rPr lang="en-US" sz="1400" dirty="0"/>
                        <a:t>Fraud Count</a:t>
                      </a:r>
                      <a:endParaRPr lang="en-GB" sz="1400" dirty="0"/>
                    </a:p>
                  </a:txBody>
                  <a:tcPr/>
                </a:tc>
                <a:extLst>
                  <a:ext uri="{0D108BD9-81ED-4DB2-BD59-A6C34878D82A}">
                    <a16:rowId xmlns:a16="http://schemas.microsoft.com/office/drawing/2014/main" val="623319174"/>
                  </a:ext>
                </a:extLst>
              </a:tr>
              <a:tr h="294983">
                <a:tc>
                  <a:txBody>
                    <a:bodyPr/>
                    <a:lstStyle/>
                    <a:p>
                      <a:r>
                        <a:rPr lang="en-US" sz="1400" dirty="0"/>
                        <a:t>1</a:t>
                      </a:r>
                      <a:endParaRPr lang="en-GB" sz="1400" dirty="0"/>
                    </a:p>
                  </a:txBody>
                  <a:tcPr/>
                </a:tc>
                <a:tc>
                  <a:txBody>
                    <a:bodyPr/>
                    <a:lstStyle/>
                    <a:p>
                      <a:r>
                        <a:rPr lang="en-US" sz="1400" dirty="0" err="1"/>
                        <a:t>shopping_net</a:t>
                      </a:r>
                      <a:endParaRPr lang="en-GB" sz="1400" dirty="0"/>
                    </a:p>
                  </a:txBody>
                  <a:tcPr/>
                </a:tc>
                <a:tc>
                  <a:txBody>
                    <a:bodyPr/>
                    <a:lstStyle/>
                    <a:p>
                      <a:r>
                        <a:rPr lang="en-US" sz="1400" dirty="0"/>
                        <a:t>506</a:t>
                      </a:r>
                      <a:endParaRPr lang="en-GB" sz="1400" dirty="0"/>
                    </a:p>
                  </a:txBody>
                  <a:tcPr/>
                </a:tc>
                <a:extLst>
                  <a:ext uri="{0D108BD9-81ED-4DB2-BD59-A6C34878D82A}">
                    <a16:rowId xmlns:a16="http://schemas.microsoft.com/office/drawing/2014/main" val="817133234"/>
                  </a:ext>
                </a:extLst>
              </a:tr>
              <a:tr h="294983">
                <a:tc>
                  <a:txBody>
                    <a:bodyPr/>
                    <a:lstStyle/>
                    <a:p>
                      <a:r>
                        <a:rPr lang="en-US" sz="1400" dirty="0"/>
                        <a:t>2</a:t>
                      </a:r>
                      <a:endParaRPr lang="en-GB" sz="1400" dirty="0"/>
                    </a:p>
                  </a:txBody>
                  <a:tcPr/>
                </a:tc>
                <a:tc>
                  <a:txBody>
                    <a:bodyPr/>
                    <a:lstStyle/>
                    <a:p>
                      <a:r>
                        <a:rPr lang="en-US" sz="1400" dirty="0" err="1"/>
                        <a:t>grocery_pos</a:t>
                      </a:r>
                      <a:endParaRPr lang="en-GB" sz="1400" dirty="0"/>
                    </a:p>
                  </a:txBody>
                  <a:tcPr/>
                </a:tc>
                <a:tc>
                  <a:txBody>
                    <a:bodyPr/>
                    <a:lstStyle/>
                    <a:p>
                      <a:r>
                        <a:rPr lang="en-US" sz="1400" dirty="0"/>
                        <a:t>485</a:t>
                      </a:r>
                      <a:endParaRPr lang="en-GB" sz="1400" dirty="0"/>
                    </a:p>
                  </a:txBody>
                  <a:tcPr/>
                </a:tc>
                <a:extLst>
                  <a:ext uri="{0D108BD9-81ED-4DB2-BD59-A6C34878D82A}">
                    <a16:rowId xmlns:a16="http://schemas.microsoft.com/office/drawing/2014/main" val="658326625"/>
                  </a:ext>
                </a:extLst>
              </a:tr>
              <a:tr h="294983">
                <a:tc>
                  <a:txBody>
                    <a:bodyPr/>
                    <a:lstStyle/>
                    <a:p>
                      <a:r>
                        <a:rPr lang="en-US" sz="1400" dirty="0"/>
                        <a:t>3</a:t>
                      </a:r>
                      <a:endParaRPr lang="en-GB" sz="1400" dirty="0"/>
                    </a:p>
                  </a:txBody>
                  <a:tcPr/>
                </a:tc>
                <a:tc>
                  <a:txBody>
                    <a:bodyPr/>
                    <a:lstStyle/>
                    <a:p>
                      <a:r>
                        <a:rPr lang="en-US" sz="1400" dirty="0" err="1"/>
                        <a:t>misc_net</a:t>
                      </a:r>
                      <a:endParaRPr lang="en-GB" sz="1400" dirty="0"/>
                    </a:p>
                  </a:txBody>
                  <a:tcPr/>
                </a:tc>
                <a:tc>
                  <a:txBody>
                    <a:bodyPr/>
                    <a:lstStyle/>
                    <a:p>
                      <a:r>
                        <a:rPr lang="en-US" sz="1400" dirty="0"/>
                        <a:t>267</a:t>
                      </a:r>
                      <a:endParaRPr lang="en-GB" sz="1400" dirty="0"/>
                    </a:p>
                  </a:txBody>
                  <a:tcPr/>
                </a:tc>
                <a:extLst>
                  <a:ext uri="{0D108BD9-81ED-4DB2-BD59-A6C34878D82A}">
                    <a16:rowId xmlns:a16="http://schemas.microsoft.com/office/drawing/2014/main" val="3912972764"/>
                  </a:ext>
                </a:extLst>
              </a:tr>
              <a:tr h="294983">
                <a:tc>
                  <a:txBody>
                    <a:bodyPr/>
                    <a:lstStyle/>
                    <a:p>
                      <a:r>
                        <a:rPr lang="en-US" sz="1400" dirty="0"/>
                        <a:t>4</a:t>
                      </a:r>
                      <a:endParaRPr lang="en-GB" sz="1400" dirty="0"/>
                    </a:p>
                  </a:txBody>
                  <a:tcPr/>
                </a:tc>
                <a:tc>
                  <a:txBody>
                    <a:bodyPr/>
                    <a:lstStyle/>
                    <a:p>
                      <a:pPr marL="0" marR="0" lvl="0" indent="0" algn="l" defTabSz="996088" rtl="0" eaLnBrk="1" fontAlgn="auto" latinLnBrk="1" hangingPunct="1">
                        <a:lnSpc>
                          <a:spcPct val="100000"/>
                        </a:lnSpc>
                        <a:spcBef>
                          <a:spcPts val="0"/>
                        </a:spcBef>
                        <a:spcAft>
                          <a:spcPts val="0"/>
                        </a:spcAft>
                        <a:buClrTx/>
                        <a:buSzTx/>
                        <a:buFontTx/>
                        <a:buNone/>
                        <a:tabLst/>
                        <a:defRPr/>
                      </a:pPr>
                      <a:r>
                        <a:rPr lang="en-US" sz="1400" dirty="0" err="1"/>
                        <a:t>shopping_pos</a:t>
                      </a:r>
                      <a:endParaRPr lang="en-GB" sz="1400" dirty="0"/>
                    </a:p>
                  </a:txBody>
                  <a:tcPr/>
                </a:tc>
                <a:tc>
                  <a:txBody>
                    <a:bodyPr/>
                    <a:lstStyle/>
                    <a:p>
                      <a:r>
                        <a:rPr lang="en-US" sz="1400" dirty="0"/>
                        <a:t>213</a:t>
                      </a:r>
                      <a:endParaRPr lang="en-GB" sz="1400" dirty="0"/>
                    </a:p>
                  </a:txBody>
                  <a:tcPr/>
                </a:tc>
                <a:extLst>
                  <a:ext uri="{0D108BD9-81ED-4DB2-BD59-A6C34878D82A}">
                    <a16:rowId xmlns:a16="http://schemas.microsoft.com/office/drawing/2014/main" val="3116177340"/>
                  </a:ext>
                </a:extLst>
              </a:tr>
              <a:tr h="294983">
                <a:tc>
                  <a:txBody>
                    <a:bodyPr/>
                    <a:lstStyle/>
                    <a:p>
                      <a:r>
                        <a:rPr lang="en-US" sz="1400" dirty="0"/>
                        <a:t>5</a:t>
                      </a:r>
                      <a:endParaRPr lang="en-GB" sz="1400" dirty="0"/>
                    </a:p>
                  </a:txBody>
                  <a:tcPr/>
                </a:tc>
                <a:tc>
                  <a:txBody>
                    <a:bodyPr/>
                    <a:lstStyle/>
                    <a:p>
                      <a:r>
                        <a:rPr lang="en-US" sz="1400" dirty="0" err="1"/>
                        <a:t>gas_transport</a:t>
                      </a:r>
                      <a:endParaRPr lang="en-GB" sz="1400" dirty="0"/>
                    </a:p>
                  </a:txBody>
                  <a:tcPr/>
                </a:tc>
                <a:tc>
                  <a:txBody>
                    <a:bodyPr/>
                    <a:lstStyle/>
                    <a:p>
                      <a:r>
                        <a:rPr lang="en-US" sz="1400" dirty="0"/>
                        <a:t>154</a:t>
                      </a:r>
                      <a:endParaRPr lang="en-GB" sz="1400" dirty="0"/>
                    </a:p>
                  </a:txBody>
                  <a:tcPr/>
                </a:tc>
                <a:extLst>
                  <a:ext uri="{0D108BD9-81ED-4DB2-BD59-A6C34878D82A}">
                    <a16:rowId xmlns:a16="http://schemas.microsoft.com/office/drawing/2014/main" val="714057301"/>
                  </a:ext>
                </a:extLst>
              </a:tr>
              <a:tr h="294983">
                <a:tc>
                  <a:txBody>
                    <a:bodyPr/>
                    <a:lstStyle/>
                    <a:p>
                      <a:r>
                        <a:rPr lang="en-US" sz="1400" dirty="0"/>
                        <a:t>6</a:t>
                      </a:r>
                      <a:endParaRPr lang="en-GB" sz="1400" dirty="0"/>
                    </a:p>
                  </a:txBody>
                  <a:tcPr/>
                </a:tc>
                <a:tc>
                  <a:txBody>
                    <a:bodyPr/>
                    <a:lstStyle/>
                    <a:p>
                      <a:r>
                        <a:rPr lang="en-US" sz="1400" dirty="0" err="1"/>
                        <a:t>misc_pos</a:t>
                      </a:r>
                      <a:endParaRPr lang="en-GB" sz="1400" dirty="0"/>
                    </a:p>
                  </a:txBody>
                  <a:tcPr/>
                </a:tc>
                <a:tc>
                  <a:txBody>
                    <a:bodyPr/>
                    <a:lstStyle/>
                    <a:p>
                      <a:r>
                        <a:rPr lang="en-US" sz="1400" dirty="0"/>
                        <a:t>72</a:t>
                      </a:r>
                      <a:endParaRPr lang="en-GB" sz="1400" dirty="0"/>
                    </a:p>
                  </a:txBody>
                  <a:tcPr/>
                </a:tc>
                <a:extLst>
                  <a:ext uri="{0D108BD9-81ED-4DB2-BD59-A6C34878D82A}">
                    <a16:rowId xmlns:a16="http://schemas.microsoft.com/office/drawing/2014/main" val="2133795341"/>
                  </a:ext>
                </a:extLst>
              </a:tr>
              <a:tr h="294983">
                <a:tc>
                  <a:txBody>
                    <a:bodyPr/>
                    <a:lstStyle/>
                    <a:p>
                      <a:r>
                        <a:rPr lang="en-US" sz="1400" dirty="0"/>
                        <a:t>7</a:t>
                      </a:r>
                      <a:endParaRPr lang="en-GB" sz="1400" dirty="0"/>
                    </a:p>
                  </a:txBody>
                  <a:tcPr/>
                </a:tc>
                <a:tc>
                  <a:txBody>
                    <a:bodyPr/>
                    <a:lstStyle/>
                    <a:p>
                      <a:r>
                        <a:rPr lang="en-US" sz="1400" dirty="0" err="1"/>
                        <a:t>personal_care</a:t>
                      </a:r>
                      <a:endParaRPr lang="en-GB" sz="1400" dirty="0"/>
                    </a:p>
                  </a:txBody>
                  <a:tcPr/>
                </a:tc>
                <a:tc>
                  <a:txBody>
                    <a:bodyPr/>
                    <a:lstStyle/>
                    <a:p>
                      <a:r>
                        <a:rPr lang="en-US" sz="1400" dirty="0"/>
                        <a:t>70</a:t>
                      </a:r>
                      <a:endParaRPr lang="en-GB" sz="1400" dirty="0"/>
                    </a:p>
                  </a:txBody>
                  <a:tcPr/>
                </a:tc>
                <a:extLst>
                  <a:ext uri="{0D108BD9-81ED-4DB2-BD59-A6C34878D82A}">
                    <a16:rowId xmlns:a16="http://schemas.microsoft.com/office/drawing/2014/main" val="3960247062"/>
                  </a:ext>
                </a:extLst>
              </a:tr>
            </a:tbl>
          </a:graphicData>
        </a:graphic>
      </p:graphicFrame>
      <p:graphicFrame>
        <p:nvGraphicFramePr>
          <p:cNvPr id="9" name="Table 7">
            <a:extLst>
              <a:ext uri="{FF2B5EF4-FFF2-40B4-BE49-F238E27FC236}">
                <a16:creationId xmlns:a16="http://schemas.microsoft.com/office/drawing/2014/main" id="{B5EE44BF-AD4B-4BC1-8CA5-A5F1A3C64CC6}"/>
              </a:ext>
            </a:extLst>
          </p:cNvPr>
          <p:cNvGraphicFramePr>
            <a:graphicFrameLocks noGrp="1"/>
          </p:cNvGraphicFramePr>
          <p:nvPr>
            <p:extLst>
              <p:ext uri="{D42A27DB-BD31-4B8C-83A1-F6EECF244321}">
                <p14:modId xmlns:p14="http://schemas.microsoft.com/office/powerpoint/2010/main" val="370452828"/>
              </p:ext>
            </p:extLst>
          </p:nvPr>
        </p:nvGraphicFramePr>
        <p:xfrm>
          <a:off x="6528048" y="4401671"/>
          <a:ext cx="4856088" cy="2438400"/>
        </p:xfrm>
        <a:graphic>
          <a:graphicData uri="http://schemas.openxmlformats.org/drawingml/2006/table">
            <a:tbl>
              <a:tblPr firstRow="1" bandRow="1">
                <a:tableStyleId>{5C22544A-7EE6-4342-B048-85BDC9FD1C3A}</a:tableStyleId>
              </a:tblPr>
              <a:tblGrid>
                <a:gridCol w="535607">
                  <a:extLst>
                    <a:ext uri="{9D8B030D-6E8A-4147-A177-3AD203B41FA5}">
                      <a16:colId xmlns:a16="http://schemas.microsoft.com/office/drawing/2014/main" val="744030696"/>
                    </a:ext>
                  </a:extLst>
                </a:gridCol>
                <a:gridCol w="2016224">
                  <a:extLst>
                    <a:ext uri="{9D8B030D-6E8A-4147-A177-3AD203B41FA5}">
                      <a16:colId xmlns:a16="http://schemas.microsoft.com/office/drawing/2014/main" val="2295917963"/>
                    </a:ext>
                  </a:extLst>
                </a:gridCol>
                <a:gridCol w="2304257">
                  <a:extLst>
                    <a:ext uri="{9D8B030D-6E8A-4147-A177-3AD203B41FA5}">
                      <a16:colId xmlns:a16="http://schemas.microsoft.com/office/drawing/2014/main" val="3372682838"/>
                    </a:ext>
                  </a:extLst>
                </a:gridCol>
              </a:tblGrid>
              <a:tr h="294983">
                <a:tc>
                  <a:txBody>
                    <a:bodyPr/>
                    <a:lstStyle/>
                    <a:p>
                      <a:r>
                        <a:rPr lang="en-US" sz="1400" dirty="0"/>
                        <a:t>No</a:t>
                      </a:r>
                      <a:endParaRPr lang="en-GB" sz="1400" dirty="0"/>
                    </a:p>
                  </a:txBody>
                  <a:tcPr/>
                </a:tc>
                <a:tc>
                  <a:txBody>
                    <a:bodyPr/>
                    <a:lstStyle/>
                    <a:p>
                      <a:r>
                        <a:rPr lang="en-US" sz="1400" dirty="0"/>
                        <a:t>Category</a:t>
                      </a:r>
                      <a:endParaRPr lang="en-GB" sz="1400" dirty="0"/>
                    </a:p>
                  </a:txBody>
                  <a:tcPr/>
                </a:tc>
                <a:tc>
                  <a:txBody>
                    <a:bodyPr/>
                    <a:lstStyle/>
                    <a:p>
                      <a:r>
                        <a:rPr lang="en-US" sz="1400" dirty="0"/>
                        <a:t>Fraud Count</a:t>
                      </a:r>
                      <a:endParaRPr lang="en-GB" sz="1400" dirty="0"/>
                    </a:p>
                  </a:txBody>
                  <a:tcPr/>
                </a:tc>
                <a:extLst>
                  <a:ext uri="{0D108BD9-81ED-4DB2-BD59-A6C34878D82A}">
                    <a16:rowId xmlns:a16="http://schemas.microsoft.com/office/drawing/2014/main" val="623319174"/>
                  </a:ext>
                </a:extLst>
              </a:tr>
              <a:tr h="294983">
                <a:tc>
                  <a:txBody>
                    <a:bodyPr/>
                    <a:lstStyle/>
                    <a:p>
                      <a:r>
                        <a:rPr lang="en-US" sz="1400" dirty="0"/>
                        <a:t>8</a:t>
                      </a:r>
                      <a:endParaRPr lang="en-GB" sz="1400" dirty="0"/>
                    </a:p>
                  </a:txBody>
                  <a:tcPr/>
                </a:tc>
                <a:tc>
                  <a:txBody>
                    <a:bodyPr/>
                    <a:lstStyle/>
                    <a:p>
                      <a:r>
                        <a:rPr lang="en-US" sz="1400" dirty="0"/>
                        <a:t>Home</a:t>
                      </a:r>
                      <a:endParaRPr lang="en-GB" sz="1400" dirty="0"/>
                    </a:p>
                  </a:txBody>
                  <a:tcPr/>
                </a:tc>
                <a:tc>
                  <a:txBody>
                    <a:bodyPr/>
                    <a:lstStyle/>
                    <a:p>
                      <a:r>
                        <a:rPr lang="en-US" sz="1400" dirty="0"/>
                        <a:t>67</a:t>
                      </a:r>
                      <a:endParaRPr lang="en-GB" sz="1400" dirty="0"/>
                    </a:p>
                  </a:txBody>
                  <a:tcPr/>
                </a:tc>
                <a:extLst>
                  <a:ext uri="{0D108BD9-81ED-4DB2-BD59-A6C34878D82A}">
                    <a16:rowId xmlns:a16="http://schemas.microsoft.com/office/drawing/2014/main" val="817133234"/>
                  </a:ext>
                </a:extLst>
              </a:tr>
              <a:tr h="294983">
                <a:tc>
                  <a:txBody>
                    <a:bodyPr/>
                    <a:lstStyle/>
                    <a:p>
                      <a:r>
                        <a:rPr lang="en-US" sz="1400" dirty="0"/>
                        <a:t>9</a:t>
                      </a:r>
                      <a:endParaRPr lang="en-GB" sz="1400" dirty="0"/>
                    </a:p>
                  </a:txBody>
                  <a:tcPr/>
                </a:tc>
                <a:tc>
                  <a:txBody>
                    <a:bodyPr/>
                    <a:lstStyle/>
                    <a:p>
                      <a:r>
                        <a:rPr lang="en-US" sz="1400" dirty="0" err="1"/>
                        <a:t>Kids_pets</a:t>
                      </a:r>
                      <a:endParaRPr lang="en-GB" sz="1400" dirty="0"/>
                    </a:p>
                  </a:txBody>
                  <a:tcPr/>
                </a:tc>
                <a:tc>
                  <a:txBody>
                    <a:bodyPr/>
                    <a:lstStyle/>
                    <a:p>
                      <a:r>
                        <a:rPr lang="en-US" sz="1400" dirty="0"/>
                        <a:t>65</a:t>
                      </a:r>
                      <a:endParaRPr lang="en-GB" sz="1400" dirty="0"/>
                    </a:p>
                  </a:txBody>
                  <a:tcPr/>
                </a:tc>
                <a:extLst>
                  <a:ext uri="{0D108BD9-81ED-4DB2-BD59-A6C34878D82A}">
                    <a16:rowId xmlns:a16="http://schemas.microsoft.com/office/drawing/2014/main" val="658326625"/>
                  </a:ext>
                </a:extLst>
              </a:tr>
              <a:tr h="294983">
                <a:tc>
                  <a:txBody>
                    <a:bodyPr/>
                    <a:lstStyle/>
                    <a:p>
                      <a:r>
                        <a:rPr lang="en-US" sz="1400" dirty="0"/>
                        <a:t>10</a:t>
                      </a:r>
                      <a:endParaRPr lang="en-GB" sz="1400" dirty="0"/>
                    </a:p>
                  </a:txBody>
                  <a:tcPr/>
                </a:tc>
                <a:tc>
                  <a:txBody>
                    <a:bodyPr/>
                    <a:lstStyle/>
                    <a:p>
                      <a:r>
                        <a:rPr lang="en-US" sz="1400" dirty="0"/>
                        <a:t>Entertainment</a:t>
                      </a:r>
                      <a:endParaRPr lang="en-GB" sz="1400" dirty="0"/>
                    </a:p>
                  </a:txBody>
                  <a:tcPr/>
                </a:tc>
                <a:tc>
                  <a:txBody>
                    <a:bodyPr/>
                    <a:lstStyle/>
                    <a:p>
                      <a:r>
                        <a:rPr lang="en-US" sz="1400" dirty="0"/>
                        <a:t>59</a:t>
                      </a:r>
                      <a:endParaRPr lang="en-GB" sz="1400" dirty="0"/>
                    </a:p>
                  </a:txBody>
                  <a:tcPr/>
                </a:tc>
                <a:extLst>
                  <a:ext uri="{0D108BD9-81ED-4DB2-BD59-A6C34878D82A}">
                    <a16:rowId xmlns:a16="http://schemas.microsoft.com/office/drawing/2014/main" val="3912972764"/>
                  </a:ext>
                </a:extLst>
              </a:tr>
              <a:tr h="294983">
                <a:tc>
                  <a:txBody>
                    <a:bodyPr/>
                    <a:lstStyle/>
                    <a:p>
                      <a:r>
                        <a:rPr lang="en-US" sz="1400" dirty="0"/>
                        <a:t>11</a:t>
                      </a:r>
                      <a:endParaRPr lang="en-GB" sz="1400" dirty="0"/>
                    </a:p>
                  </a:txBody>
                  <a:tcPr/>
                </a:tc>
                <a:tc>
                  <a:txBody>
                    <a:bodyPr/>
                    <a:lstStyle/>
                    <a:p>
                      <a:r>
                        <a:rPr lang="en-US" sz="1400" dirty="0" err="1"/>
                        <a:t>Food_dining</a:t>
                      </a:r>
                      <a:endParaRPr lang="en-GB" sz="1400" dirty="0"/>
                    </a:p>
                  </a:txBody>
                  <a:tcPr/>
                </a:tc>
                <a:tc>
                  <a:txBody>
                    <a:bodyPr/>
                    <a:lstStyle/>
                    <a:p>
                      <a:r>
                        <a:rPr lang="en-US" sz="1400" dirty="0"/>
                        <a:t>54</a:t>
                      </a:r>
                      <a:endParaRPr lang="en-GB" sz="1400" dirty="0"/>
                    </a:p>
                  </a:txBody>
                  <a:tcPr/>
                </a:tc>
                <a:extLst>
                  <a:ext uri="{0D108BD9-81ED-4DB2-BD59-A6C34878D82A}">
                    <a16:rowId xmlns:a16="http://schemas.microsoft.com/office/drawing/2014/main" val="3116177340"/>
                  </a:ext>
                </a:extLst>
              </a:tr>
              <a:tr h="294983">
                <a:tc>
                  <a:txBody>
                    <a:bodyPr/>
                    <a:lstStyle/>
                    <a:p>
                      <a:r>
                        <a:rPr lang="en-US" sz="1400" dirty="0"/>
                        <a:t>12</a:t>
                      </a:r>
                      <a:endParaRPr lang="en-GB" sz="1400" dirty="0"/>
                    </a:p>
                  </a:txBody>
                  <a:tcPr/>
                </a:tc>
                <a:tc>
                  <a:txBody>
                    <a:bodyPr/>
                    <a:lstStyle/>
                    <a:p>
                      <a:r>
                        <a:rPr lang="en-US" sz="1400" dirty="0" err="1"/>
                        <a:t>Health_fitness</a:t>
                      </a:r>
                      <a:endParaRPr lang="en-GB" sz="1400" dirty="0"/>
                    </a:p>
                  </a:txBody>
                  <a:tcPr/>
                </a:tc>
                <a:tc>
                  <a:txBody>
                    <a:bodyPr/>
                    <a:lstStyle/>
                    <a:p>
                      <a:r>
                        <a:rPr lang="en-US" sz="1400" dirty="0"/>
                        <a:t>52</a:t>
                      </a:r>
                      <a:endParaRPr lang="en-GB" sz="1400" dirty="0"/>
                    </a:p>
                  </a:txBody>
                  <a:tcPr/>
                </a:tc>
                <a:extLst>
                  <a:ext uri="{0D108BD9-81ED-4DB2-BD59-A6C34878D82A}">
                    <a16:rowId xmlns:a16="http://schemas.microsoft.com/office/drawing/2014/main" val="714057301"/>
                  </a:ext>
                </a:extLst>
              </a:tr>
              <a:tr h="294983">
                <a:tc>
                  <a:txBody>
                    <a:bodyPr/>
                    <a:lstStyle/>
                    <a:p>
                      <a:r>
                        <a:rPr lang="en-US" sz="1400" dirty="0"/>
                        <a:t>13</a:t>
                      </a:r>
                      <a:endParaRPr lang="en-GB" sz="1400" dirty="0"/>
                    </a:p>
                  </a:txBody>
                  <a:tcPr/>
                </a:tc>
                <a:tc>
                  <a:txBody>
                    <a:bodyPr/>
                    <a:lstStyle/>
                    <a:p>
                      <a:r>
                        <a:rPr lang="en-US" sz="1400" dirty="0" err="1"/>
                        <a:t>Grocery_net</a:t>
                      </a:r>
                      <a:endParaRPr lang="en-GB" sz="1400" dirty="0"/>
                    </a:p>
                  </a:txBody>
                  <a:tcPr/>
                </a:tc>
                <a:tc>
                  <a:txBody>
                    <a:bodyPr/>
                    <a:lstStyle/>
                    <a:p>
                      <a:r>
                        <a:rPr lang="en-US" sz="1400" dirty="0"/>
                        <a:t>41</a:t>
                      </a:r>
                      <a:endParaRPr lang="en-GB" sz="1400" dirty="0"/>
                    </a:p>
                  </a:txBody>
                  <a:tcPr/>
                </a:tc>
                <a:extLst>
                  <a:ext uri="{0D108BD9-81ED-4DB2-BD59-A6C34878D82A}">
                    <a16:rowId xmlns:a16="http://schemas.microsoft.com/office/drawing/2014/main" val="2133795341"/>
                  </a:ext>
                </a:extLst>
              </a:tr>
              <a:tr h="294983">
                <a:tc>
                  <a:txBody>
                    <a:bodyPr/>
                    <a:lstStyle/>
                    <a:p>
                      <a:r>
                        <a:rPr lang="en-US" sz="1400" dirty="0"/>
                        <a:t>14</a:t>
                      </a:r>
                      <a:endParaRPr lang="en-GB" sz="1400" dirty="0"/>
                    </a:p>
                  </a:txBody>
                  <a:tcPr/>
                </a:tc>
                <a:tc>
                  <a:txBody>
                    <a:bodyPr/>
                    <a:lstStyle/>
                    <a:p>
                      <a:r>
                        <a:rPr lang="en-US" sz="1400" dirty="0"/>
                        <a:t>Travel</a:t>
                      </a:r>
                      <a:endParaRPr lang="en-GB" sz="1400" dirty="0"/>
                    </a:p>
                  </a:txBody>
                  <a:tcPr/>
                </a:tc>
                <a:tc>
                  <a:txBody>
                    <a:bodyPr/>
                    <a:lstStyle/>
                    <a:p>
                      <a:r>
                        <a:rPr lang="en-US" sz="1400" dirty="0"/>
                        <a:t>40</a:t>
                      </a:r>
                      <a:endParaRPr lang="en-GB" sz="1400" dirty="0"/>
                    </a:p>
                  </a:txBody>
                  <a:tcPr/>
                </a:tc>
                <a:extLst>
                  <a:ext uri="{0D108BD9-81ED-4DB2-BD59-A6C34878D82A}">
                    <a16:rowId xmlns:a16="http://schemas.microsoft.com/office/drawing/2014/main" val="3960247062"/>
                  </a:ext>
                </a:extLst>
              </a:tr>
            </a:tbl>
          </a:graphicData>
        </a:graphic>
      </p:graphicFrame>
    </p:spTree>
    <p:extLst>
      <p:ext uri="{BB962C8B-B14F-4D97-AF65-F5344CB8AC3E}">
        <p14:creationId xmlns:p14="http://schemas.microsoft.com/office/powerpoint/2010/main" val="3544286897"/>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Feature Engineering</a:t>
            </a:r>
            <a:endParaRPr lang="ko-KR" altLang="en-US" dirty="0"/>
          </a:p>
        </p:txBody>
      </p:sp>
      <p:sp>
        <p:nvSpPr>
          <p:cNvPr id="37" name="내용 개체 틀 36"/>
          <p:cNvSpPr>
            <a:spLocks noGrp="1"/>
          </p:cNvSpPr>
          <p:nvPr>
            <p:ph idx="1"/>
          </p:nvPr>
        </p:nvSpPr>
        <p:spPr>
          <a:xfrm>
            <a:off x="262593" y="1413243"/>
            <a:ext cx="11522779" cy="5190589"/>
          </a:xfrm>
        </p:spPr>
        <p:txBody>
          <a:bodyPr/>
          <a:lstStyle/>
          <a:p>
            <a:pPr marL="342900" indent="-342900">
              <a:buFont typeface="Wingdings" panose="05000000000000000000" pitchFamily="2" charset="2"/>
              <a:buChar char="q"/>
            </a:pPr>
            <a:r>
              <a:rPr lang="en-GB" altLang="ko-KR" i="0" dirty="0"/>
              <a:t>Attribute that was used as a target in this data is ‘</a:t>
            </a:r>
            <a:r>
              <a:rPr lang="en-GB" altLang="ko-KR" i="0" dirty="0" err="1"/>
              <a:t>is_fraud</a:t>
            </a:r>
            <a:r>
              <a:rPr lang="en-GB" altLang="ko-KR" i="0" dirty="0"/>
              <a:t>’.</a:t>
            </a:r>
          </a:p>
          <a:p>
            <a:pPr marL="0" indent="0"/>
            <a:endParaRPr lang="en-GB" altLang="ko-KR" i="0" dirty="0"/>
          </a:p>
          <a:p>
            <a:pPr marL="342900" indent="-342900">
              <a:buFont typeface="Wingdings" panose="05000000000000000000" pitchFamily="2" charset="2"/>
              <a:buChar char="q"/>
            </a:pPr>
            <a:r>
              <a:rPr lang="en-GB" altLang="ko-KR" i="0" dirty="0"/>
              <a:t>Some attributes was dropped:</a:t>
            </a:r>
          </a:p>
          <a:p>
            <a:pPr marL="342900" indent="-342900">
              <a:buFont typeface="Arial" panose="020B0604020202020204" pitchFamily="34" charset="0"/>
              <a:buChar char="•"/>
            </a:pPr>
            <a:r>
              <a:rPr lang="en-GB" altLang="ko-KR" i="0" dirty="0"/>
              <a:t>'city', 'zip’, and 'street’ was dropped because their cardinality are too high. Those attribute can be represented by ‘state’. </a:t>
            </a:r>
          </a:p>
          <a:p>
            <a:pPr marL="342900" indent="-342900">
              <a:buFont typeface="Arial" panose="020B0604020202020204" pitchFamily="34" charset="0"/>
              <a:buChar char="•"/>
            </a:pPr>
            <a:r>
              <a:rPr lang="en-GB" altLang="ko-KR" i="0" dirty="0"/>
              <a:t>'first' dan 'last’ was dropped because people’s name doesn’t affect credit card fraud prediction.</a:t>
            </a:r>
          </a:p>
          <a:p>
            <a:pPr marL="342900" indent="-342900">
              <a:buFont typeface="Arial" panose="020B0604020202020204" pitchFamily="34" charset="0"/>
              <a:buChar char="•"/>
            </a:pPr>
            <a:r>
              <a:rPr lang="en-GB" altLang="ko-KR" i="0" dirty="0"/>
              <a:t>'</a:t>
            </a:r>
            <a:r>
              <a:rPr lang="en-GB" altLang="ko-KR" i="0" dirty="0" err="1"/>
              <a:t>cc_num</a:t>
            </a:r>
            <a:r>
              <a:rPr lang="en-GB" altLang="ko-KR" i="0" dirty="0"/>
              <a:t>', '</a:t>
            </a:r>
            <a:r>
              <a:rPr lang="en-GB" altLang="ko-KR" i="0" dirty="0" err="1"/>
              <a:t>trans_num</a:t>
            </a:r>
            <a:r>
              <a:rPr lang="en-GB" altLang="ko-KR" i="0" dirty="0"/>
              <a:t>', '</a:t>
            </a:r>
            <a:r>
              <a:rPr lang="en-GB" altLang="ko-KR" i="0" dirty="0" err="1"/>
              <a:t>trans_date</a:t>
            </a:r>
            <a:r>
              <a:rPr lang="en-GB" altLang="ko-KR" i="0" dirty="0"/>
              <a:t>', dan '</a:t>
            </a:r>
            <a:r>
              <a:rPr lang="en-GB" altLang="ko-KR" i="0" dirty="0" err="1"/>
              <a:t>trans_time</a:t>
            </a:r>
            <a:r>
              <a:rPr lang="en-GB" altLang="ko-KR" i="0" dirty="0"/>
              <a:t>’ was dropped because it doesn’t have correlation with our target.</a:t>
            </a:r>
          </a:p>
          <a:p>
            <a:pPr marL="342900" indent="-342900">
              <a:buFont typeface="Arial" panose="020B0604020202020204" pitchFamily="34" charset="0"/>
              <a:buChar char="•"/>
            </a:pPr>
            <a:endParaRPr lang="en-GB" altLang="ko-KR" i="0" dirty="0"/>
          </a:p>
          <a:p>
            <a:pPr marL="342900" indent="-342900">
              <a:buFont typeface="Wingdings" panose="05000000000000000000" pitchFamily="2" charset="2"/>
              <a:buChar char="q"/>
            </a:pPr>
            <a:r>
              <a:rPr lang="en-GB" altLang="ko-KR" i="0" dirty="0"/>
              <a:t>Attribute was </a:t>
            </a:r>
            <a:r>
              <a:rPr lang="en-GB" altLang="ko-KR" i="0" dirty="0" err="1"/>
              <a:t>splitted</a:t>
            </a:r>
            <a:r>
              <a:rPr lang="en-GB" altLang="ko-KR" i="0" dirty="0"/>
              <a:t> into numerical and categorical:</a:t>
            </a:r>
          </a:p>
          <a:p>
            <a:pPr marL="342900" indent="-342900">
              <a:buFont typeface="Arial" panose="020B0604020202020204" pitchFamily="34" charset="0"/>
              <a:buChar char="•"/>
            </a:pPr>
            <a:r>
              <a:rPr lang="en-GB" altLang="ko-KR" i="0" dirty="0"/>
              <a:t>numerical = 'amt', '</a:t>
            </a:r>
            <a:r>
              <a:rPr lang="en-GB" altLang="ko-KR" i="0" dirty="0" err="1"/>
              <a:t>city_pop</a:t>
            </a:r>
            <a:r>
              <a:rPr lang="en-GB" altLang="ko-KR" i="0" dirty="0"/>
              <a:t>', '</a:t>
            </a:r>
            <a:r>
              <a:rPr lang="en-GB" altLang="ko-KR" i="0" dirty="0" err="1"/>
              <a:t>unix_time</a:t>
            </a:r>
            <a:r>
              <a:rPr lang="en-GB" altLang="ko-KR" i="0" dirty="0"/>
              <a:t>’</a:t>
            </a:r>
          </a:p>
          <a:p>
            <a:pPr marL="342900" indent="-342900">
              <a:buFont typeface="Arial" panose="020B0604020202020204" pitchFamily="34" charset="0"/>
              <a:buChar char="•"/>
            </a:pPr>
            <a:r>
              <a:rPr lang="en-GB" altLang="ko-KR" i="0" dirty="0"/>
              <a:t>categorical= 'merchant', 'category', 'gender', 'state', 'job’</a:t>
            </a:r>
          </a:p>
          <a:p>
            <a:pPr marL="0" indent="0"/>
            <a:endParaRPr lang="en-GB" altLang="ko-KR" i="0" dirty="0"/>
          </a:p>
          <a:p>
            <a:pPr marL="342900" indent="-342900">
              <a:buFont typeface="Wingdings" panose="05000000000000000000" pitchFamily="2" charset="2"/>
              <a:buChar char="q"/>
            </a:pPr>
            <a:r>
              <a:rPr lang="en-GB" altLang="ko-KR" i="0" dirty="0"/>
              <a:t>Data was </a:t>
            </a:r>
            <a:r>
              <a:rPr lang="en-GB" altLang="ko-KR" i="0" dirty="0" err="1"/>
              <a:t>splitted</a:t>
            </a:r>
            <a:r>
              <a:rPr lang="en-GB" altLang="ko-KR" i="0" dirty="0"/>
              <a:t> into 70-30% ratio for train and test set</a:t>
            </a:r>
            <a:endParaRPr lang="ko-KR" altLang="en-US" i="0" dirty="0"/>
          </a:p>
        </p:txBody>
      </p:sp>
    </p:spTree>
    <p:extLst>
      <p:ext uri="{BB962C8B-B14F-4D97-AF65-F5344CB8AC3E}">
        <p14:creationId xmlns:p14="http://schemas.microsoft.com/office/powerpoint/2010/main" val="1279096758"/>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Feature Engineering</a:t>
            </a:r>
            <a:endParaRPr lang="ko-KR" altLang="en-US" dirty="0"/>
          </a:p>
        </p:txBody>
      </p:sp>
      <p:sp>
        <p:nvSpPr>
          <p:cNvPr id="37" name="내용 개체 틀 36"/>
          <p:cNvSpPr>
            <a:spLocks noGrp="1"/>
          </p:cNvSpPr>
          <p:nvPr>
            <p:ph idx="1"/>
          </p:nvPr>
        </p:nvSpPr>
        <p:spPr/>
        <p:txBody>
          <a:bodyPr/>
          <a:lstStyle/>
          <a:p>
            <a:pPr marL="0" indent="0"/>
            <a:r>
              <a:rPr lang="en-GB" altLang="ko-KR" i="0" dirty="0"/>
              <a:t>Handling Outlier ‘amt’:</a:t>
            </a:r>
          </a:p>
        </p:txBody>
      </p:sp>
      <p:pic>
        <p:nvPicPr>
          <p:cNvPr id="4" name="Picture 3">
            <a:extLst>
              <a:ext uri="{FF2B5EF4-FFF2-40B4-BE49-F238E27FC236}">
                <a16:creationId xmlns:a16="http://schemas.microsoft.com/office/drawing/2014/main" id="{D286DE75-2AA5-476E-86B9-9B4379FCF83B}"/>
              </a:ext>
            </a:extLst>
          </p:cNvPr>
          <p:cNvPicPr>
            <a:picLocks noChangeAspect="1"/>
          </p:cNvPicPr>
          <p:nvPr/>
        </p:nvPicPr>
        <p:blipFill>
          <a:blip r:embed="rId2"/>
          <a:stretch>
            <a:fillRect/>
          </a:stretch>
        </p:blipFill>
        <p:spPr>
          <a:xfrm>
            <a:off x="3935760" y="1113791"/>
            <a:ext cx="7740860" cy="5744209"/>
          </a:xfrm>
          <a:prstGeom prst="rect">
            <a:avLst/>
          </a:prstGeom>
        </p:spPr>
      </p:pic>
    </p:spTree>
    <p:extLst>
      <p:ext uri="{BB962C8B-B14F-4D97-AF65-F5344CB8AC3E}">
        <p14:creationId xmlns:p14="http://schemas.microsoft.com/office/powerpoint/2010/main" val="471630696"/>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Feature Engineering</a:t>
            </a:r>
            <a:endParaRPr lang="ko-KR" altLang="en-US" dirty="0"/>
          </a:p>
        </p:txBody>
      </p:sp>
      <p:sp>
        <p:nvSpPr>
          <p:cNvPr id="37" name="내용 개체 틀 36"/>
          <p:cNvSpPr>
            <a:spLocks noGrp="1"/>
          </p:cNvSpPr>
          <p:nvPr>
            <p:ph idx="1"/>
          </p:nvPr>
        </p:nvSpPr>
        <p:spPr/>
        <p:txBody>
          <a:bodyPr/>
          <a:lstStyle/>
          <a:p>
            <a:pPr marL="0" indent="0"/>
            <a:r>
              <a:rPr lang="en-GB" altLang="ko-KR" i="0" dirty="0"/>
              <a:t>Handling Outlier ‘</a:t>
            </a:r>
            <a:r>
              <a:rPr lang="en-GB" altLang="ko-KR" i="0" dirty="0" err="1"/>
              <a:t>city_pop</a:t>
            </a:r>
            <a:r>
              <a:rPr lang="en-GB" altLang="ko-KR" i="0" dirty="0"/>
              <a:t>’:</a:t>
            </a:r>
          </a:p>
        </p:txBody>
      </p:sp>
      <p:pic>
        <p:nvPicPr>
          <p:cNvPr id="5" name="Picture 4">
            <a:extLst>
              <a:ext uri="{FF2B5EF4-FFF2-40B4-BE49-F238E27FC236}">
                <a16:creationId xmlns:a16="http://schemas.microsoft.com/office/drawing/2014/main" id="{899C286E-8201-452E-8DF3-E1406BD2EA4C}"/>
              </a:ext>
            </a:extLst>
          </p:cNvPr>
          <p:cNvPicPr>
            <a:picLocks noChangeAspect="1"/>
          </p:cNvPicPr>
          <p:nvPr/>
        </p:nvPicPr>
        <p:blipFill>
          <a:blip r:embed="rId2"/>
          <a:stretch>
            <a:fillRect/>
          </a:stretch>
        </p:blipFill>
        <p:spPr>
          <a:xfrm>
            <a:off x="3863752" y="1124744"/>
            <a:ext cx="7681094" cy="5686669"/>
          </a:xfrm>
          <a:prstGeom prst="rect">
            <a:avLst/>
          </a:prstGeom>
        </p:spPr>
      </p:pic>
    </p:spTree>
    <p:extLst>
      <p:ext uri="{BB962C8B-B14F-4D97-AF65-F5344CB8AC3E}">
        <p14:creationId xmlns:p14="http://schemas.microsoft.com/office/powerpoint/2010/main" val="1271176813"/>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Feature Engineering</a:t>
            </a:r>
            <a:endParaRPr lang="ko-KR" altLang="en-US" dirty="0"/>
          </a:p>
        </p:txBody>
      </p:sp>
      <p:sp>
        <p:nvSpPr>
          <p:cNvPr id="37" name="내용 개체 틀 36"/>
          <p:cNvSpPr>
            <a:spLocks noGrp="1"/>
          </p:cNvSpPr>
          <p:nvPr>
            <p:ph idx="1"/>
          </p:nvPr>
        </p:nvSpPr>
        <p:spPr/>
        <p:txBody>
          <a:bodyPr/>
          <a:lstStyle/>
          <a:p>
            <a:pPr marL="0" indent="0"/>
            <a:r>
              <a:rPr lang="en-GB" altLang="ko-KR" i="0" dirty="0"/>
              <a:t>Handling Outlier ‘</a:t>
            </a:r>
            <a:r>
              <a:rPr lang="en-GB" altLang="ko-KR" i="0" dirty="0" err="1"/>
              <a:t>unix_time</a:t>
            </a:r>
            <a:r>
              <a:rPr lang="en-GB" altLang="ko-KR" i="0" dirty="0"/>
              <a:t>’:</a:t>
            </a:r>
          </a:p>
        </p:txBody>
      </p:sp>
      <p:pic>
        <p:nvPicPr>
          <p:cNvPr id="4" name="Picture 3">
            <a:extLst>
              <a:ext uri="{FF2B5EF4-FFF2-40B4-BE49-F238E27FC236}">
                <a16:creationId xmlns:a16="http://schemas.microsoft.com/office/drawing/2014/main" id="{A305DE8D-1C40-4D11-9E7E-9DBA6F565643}"/>
              </a:ext>
            </a:extLst>
          </p:cNvPr>
          <p:cNvPicPr>
            <a:picLocks noChangeAspect="1"/>
          </p:cNvPicPr>
          <p:nvPr/>
        </p:nvPicPr>
        <p:blipFill>
          <a:blip r:embed="rId2"/>
          <a:stretch>
            <a:fillRect/>
          </a:stretch>
        </p:blipFill>
        <p:spPr>
          <a:xfrm>
            <a:off x="4115536" y="1166183"/>
            <a:ext cx="7687765" cy="5704810"/>
          </a:xfrm>
          <a:prstGeom prst="rect">
            <a:avLst/>
          </a:prstGeom>
        </p:spPr>
      </p:pic>
    </p:spTree>
    <p:extLst>
      <p:ext uri="{BB962C8B-B14F-4D97-AF65-F5344CB8AC3E}">
        <p14:creationId xmlns:p14="http://schemas.microsoft.com/office/powerpoint/2010/main" val="3570166177"/>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Feature Engineering</a:t>
            </a:r>
            <a:endParaRPr lang="ko-KR" altLang="en-US" dirty="0"/>
          </a:p>
        </p:txBody>
      </p:sp>
      <p:sp>
        <p:nvSpPr>
          <p:cNvPr id="37" name="내용 개체 틀 36"/>
          <p:cNvSpPr>
            <a:spLocks noGrp="1"/>
          </p:cNvSpPr>
          <p:nvPr>
            <p:ph idx="1"/>
          </p:nvPr>
        </p:nvSpPr>
        <p:spPr>
          <a:xfrm>
            <a:off x="262593" y="1413243"/>
            <a:ext cx="11522779" cy="5190589"/>
          </a:xfrm>
        </p:spPr>
        <p:txBody>
          <a:bodyPr>
            <a:normAutofit/>
          </a:bodyPr>
          <a:lstStyle/>
          <a:p>
            <a:pPr marL="342900" indent="-342900">
              <a:buFont typeface="Wingdings" panose="05000000000000000000" pitchFamily="2" charset="2"/>
              <a:buChar char="q"/>
            </a:pPr>
            <a:r>
              <a:rPr lang="en-GB" altLang="ko-KR" i="0" dirty="0"/>
              <a:t>No missing value handling</a:t>
            </a:r>
          </a:p>
          <a:p>
            <a:pPr marL="342900" indent="-342900">
              <a:buFont typeface="Wingdings" panose="05000000000000000000" pitchFamily="2" charset="2"/>
              <a:buChar char="q"/>
            </a:pPr>
            <a:endParaRPr lang="en-GB" altLang="ko-KR" i="0" dirty="0"/>
          </a:p>
          <a:p>
            <a:pPr marL="342900" indent="-342900">
              <a:buFont typeface="Wingdings" panose="05000000000000000000" pitchFamily="2" charset="2"/>
              <a:buChar char="q"/>
            </a:pPr>
            <a:r>
              <a:rPr lang="en-GB" altLang="ko-KR" i="0" dirty="0"/>
              <a:t>Scaling: </a:t>
            </a:r>
            <a:r>
              <a:rPr lang="en-GB" altLang="ko-KR" i="0" dirty="0" err="1"/>
              <a:t>RobustScaler</a:t>
            </a:r>
            <a:endParaRPr lang="en-GB" altLang="ko-KR" i="0" dirty="0"/>
          </a:p>
          <a:p>
            <a:pPr marL="342900" indent="-342900">
              <a:buFont typeface="Wingdings" panose="05000000000000000000" pitchFamily="2" charset="2"/>
              <a:buChar char="q"/>
            </a:pPr>
            <a:endParaRPr lang="en-GB" altLang="ko-KR" i="0" dirty="0"/>
          </a:p>
          <a:p>
            <a:pPr marL="342900" indent="-342900">
              <a:buFont typeface="Wingdings" panose="05000000000000000000" pitchFamily="2" charset="2"/>
              <a:buChar char="q"/>
            </a:pPr>
            <a:r>
              <a:rPr lang="en-GB" altLang="ko-KR" i="0" dirty="0"/>
              <a:t>Encoding: </a:t>
            </a:r>
            <a:r>
              <a:rPr lang="en-GB" altLang="ko-KR" i="0" dirty="0" err="1"/>
              <a:t>OrdinalEncoder</a:t>
            </a:r>
            <a:endParaRPr lang="ko-KR" altLang="en-US" i="0" dirty="0"/>
          </a:p>
        </p:txBody>
      </p:sp>
    </p:spTree>
    <p:extLst>
      <p:ext uri="{BB962C8B-B14F-4D97-AF65-F5344CB8AC3E}">
        <p14:creationId xmlns:p14="http://schemas.microsoft.com/office/powerpoint/2010/main" val="3981131991"/>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2279576" y="2600258"/>
            <a:ext cx="3672406" cy="1313189"/>
            <a:chOff x="2139426" y="2323759"/>
            <a:chExt cx="2952327" cy="856786"/>
          </a:xfrm>
        </p:grpSpPr>
        <p:sp>
          <p:nvSpPr>
            <p:cNvPr id="10" name="TextBox 13"/>
            <p:cNvSpPr txBox="1">
              <a:spLocks noChangeArrowheads="1"/>
            </p:cNvSpPr>
            <p:nvPr/>
          </p:nvSpPr>
          <p:spPr bwMode="auto">
            <a:xfrm>
              <a:off x="3298736" y="2323759"/>
              <a:ext cx="987536" cy="381535"/>
            </a:xfrm>
            <a:prstGeom prst="rect">
              <a:avLst/>
            </a:prstGeom>
            <a:noFill/>
            <a:ln w="9525">
              <a:noFill/>
              <a:miter lim="800000"/>
              <a:headEnd/>
              <a:tailEnd/>
            </a:ln>
          </p:spPr>
          <p:txBody>
            <a:bodyPr wrap="square">
              <a:spAutoFit/>
            </a:bodyPr>
            <a:lstStyle/>
            <a:p>
              <a:pPr algn="r"/>
              <a:r>
                <a:rPr lang="en-US" altLang="ko-KR" sz="3200" b="1" dirty="0">
                  <a:solidFill>
                    <a:srgbClr val="6281B6"/>
                  </a:solidFill>
                  <a:latin typeface="+mj-lt"/>
                  <a:ea typeface="맑은 고딕" panose="020B0503020000020004" pitchFamily="50" charset="-127"/>
                </a:rPr>
                <a:t>05 </a:t>
              </a:r>
              <a:endParaRPr lang="ko-KR" altLang="en-US" sz="3200" b="1" dirty="0">
                <a:solidFill>
                  <a:srgbClr val="6281B6"/>
                </a:solidFill>
                <a:latin typeface="+mj-lt"/>
                <a:ea typeface="맑은 고딕" panose="020B0503020000020004" pitchFamily="50" charset="-127"/>
              </a:endParaRPr>
            </a:p>
          </p:txBody>
        </p:sp>
        <p:sp>
          <p:nvSpPr>
            <p:cNvPr id="12" name="Text Box 5"/>
            <p:cNvSpPr txBox="1">
              <a:spLocks noChangeArrowheads="1"/>
            </p:cNvSpPr>
            <p:nvPr/>
          </p:nvSpPr>
          <p:spPr bwMode="auto">
            <a:xfrm>
              <a:off x="2139426" y="2758848"/>
              <a:ext cx="2431329" cy="421697"/>
            </a:xfrm>
            <a:prstGeom prst="rect">
              <a:avLst/>
            </a:prstGeom>
            <a:noFill/>
            <a:ln w="9525">
              <a:noFill/>
              <a:miter lim="800000"/>
              <a:headEnd/>
              <a:tailEnd/>
            </a:ln>
          </p:spPr>
          <p:txBody>
            <a:bodyPr wrap="square">
              <a:spAutoFit/>
            </a:bodyPr>
            <a:lstStyle/>
            <a:p>
              <a:pPr>
                <a:defRPr/>
              </a:pPr>
              <a:r>
                <a:rPr lang="en-US" altLang="ko-KR" sz="3600" b="1" dirty="0">
                  <a:solidFill>
                    <a:srgbClr val="6281B6"/>
                  </a:solidFill>
                  <a:latin typeface="+mj-lt"/>
                  <a:ea typeface="맑은 고딕" panose="020B0503020000020004" pitchFamily="50" charset="-127"/>
                </a:rPr>
                <a:t>Modelling</a:t>
              </a:r>
            </a:p>
          </p:txBody>
        </p:sp>
        <p:pic>
          <p:nvPicPr>
            <p:cNvPr id="16" name="그림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9007" y="2420888"/>
              <a:ext cx="752746" cy="535922"/>
            </a:xfrm>
            <a:prstGeom prst="rect">
              <a:avLst/>
            </a:prstGeom>
          </p:spPr>
        </p:pic>
      </p:grpSp>
    </p:spTree>
    <p:extLst>
      <p:ext uri="{BB962C8B-B14F-4D97-AF65-F5344CB8AC3E}">
        <p14:creationId xmlns:p14="http://schemas.microsoft.com/office/powerpoint/2010/main" val="411320787"/>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Modelling</a:t>
            </a:r>
            <a:endParaRPr lang="ko-KR" altLang="en-US" dirty="0"/>
          </a:p>
        </p:txBody>
      </p:sp>
      <p:sp>
        <p:nvSpPr>
          <p:cNvPr id="37" name="내용 개체 틀 36"/>
          <p:cNvSpPr>
            <a:spLocks noGrp="1"/>
          </p:cNvSpPr>
          <p:nvPr>
            <p:ph idx="1"/>
          </p:nvPr>
        </p:nvSpPr>
        <p:spPr>
          <a:xfrm>
            <a:off x="262593" y="1413243"/>
            <a:ext cx="11522779" cy="5190589"/>
          </a:xfrm>
        </p:spPr>
        <p:txBody>
          <a:bodyPr>
            <a:normAutofit/>
          </a:bodyPr>
          <a:lstStyle/>
          <a:p>
            <a:pPr marL="342900" indent="-342900">
              <a:buFont typeface="Wingdings" panose="05000000000000000000" pitchFamily="2" charset="2"/>
              <a:buChar char="q"/>
            </a:pPr>
            <a:r>
              <a:rPr lang="en-GB" altLang="ko-KR" i="0" dirty="0"/>
              <a:t>Model Used:</a:t>
            </a:r>
          </a:p>
          <a:p>
            <a:pPr marL="457200" indent="-457200">
              <a:buFont typeface="+mj-lt"/>
              <a:buAutoNum type="arabicPeriod"/>
            </a:pPr>
            <a:r>
              <a:rPr lang="en-GB" altLang="ko-KR" i="0" dirty="0"/>
              <a:t>SVM (</a:t>
            </a:r>
            <a:r>
              <a:rPr lang="en-GB" altLang="ko-KR" i="0" dirty="0" err="1"/>
              <a:t>rbf</a:t>
            </a:r>
            <a:r>
              <a:rPr lang="en-GB" altLang="ko-KR" i="0" dirty="0"/>
              <a:t>)</a:t>
            </a:r>
          </a:p>
          <a:p>
            <a:pPr marL="457200" indent="-457200">
              <a:buFont typeface="+mj-lt"/>
              <a:buAutoNum type="arabicPeriod"/>
            </a:pPr>
            <a:r>
              <a:rPr lang="en-GB" altLang="ko-KR" i="0" dirty="0"/>
              <a:t>K-Nearest </a:t>
            </a:r>
            <a:r>
              <a:rPr lang="en-GB" altLang="ko-KR" i="0" dirty="0" err="1"/>
              <a:t>Neighbor</a:t>
            </a:r>
            <a:endParaRPr lang="en-GB" altLang="ko-KR" i="0" dirty="0"/>
          </a:p>
          <a:p>
            <a:pPr marL="457200" indent="-457200">
              <a:buFont typeface="+mj-lt"/>
              <a:buAutoNum type="arabicPeriod"/>
            </a:pPr>
            <a:r>
              <a:rPr lang="en-GB" altLang="ko-KR" i="0" dirty="0"/>
              <a:t>Decision Tree</a:t>
            </a:r>
          </a:p>
          <a:p>
            <a:pPr marL="457200" indent="-457200">
              <a:buFont typeface="+mj-lt"/>
              <a:buAutoNum type="arabicPeriod"/>
            </a:pPr>
            <a:r>
              <a:rPr lang="en-US" altLang="ko-KR" i="0" dirty="0"/>
              <a:t>Random Forest</a:t>
            </a:r>
          </a:p>
          <a:p>
            <a:pPr marL="457200" indent="-457200">
              <a:buFont typeface="+mj-lt"/>
              <a:buAutoNum type="arabicPeriod"/>
            </a:pPr>
            <a:r>
              <a:rPr lang="en-US" altLang="ko-KR" i="0" dirty="0"/>
              <a:t>Boosting (Gradient Boosting)</a:t>
            </a:r>
          </a:p>
          <a:p>
            <a:pPr marL="342900" indent="-342900">
              <a:buFont typeface="Wingdings" panose="05000000000000000000" pitchFamily="2" charset="2"/>
              <a:buChar char="q"/>
            </a:pPr>
            <a:endParaRPr lang="en-US" altLang="ko-KR" i="0" dirty="0"/>
          </a:p>
          <a:p>
            <a:pPr marL="342900" indent="-342900">
              <a:buFont typeface="Wingdings" panose="05000000000000000000" pitchFamily="2" charset="2"/>
              <a:buChar char="q"/>
            </a:pPr>
            <a:r>
              <a:rPr lang="en-US" altLang="ko-KR" i="0" dirty="0"/>
              <a:t>F1 Score:</a:t>
            </a:r>
          </a:p>
          <a:p>
            <a:pPr marL="342900" indent="-342900">
              <a:buFont typeface="Wingdings" panose="05000000000000000000" pitchFamily="2" charset="2"/>
              <a:buChar char="q"/>
            </a:pPr>
            <a:endParaRPr lang="en-US" altLang="ko-KR" i="0" dirty="0"/>
          </a:p>
        </p:txBody>
      </p:sp>
      <p:graphicFrame>
        <p:nvGraphicFramePr>
          <p:cNvPr id="3" name="Table 3">
            <a:extLst>
              <a:ext uri="{FF2B5EF4-FFF2-40B4-BE49-F238E27FC236}">
                <a16:creationId xmlns:a16="http://schemas.microsoft.com/office/drawing/2014/main" id="{0F429CE2-F888-494F-B227-F336120EA67B}"/>
              </a:ext>
            </a:extLst>
          </p:cNvPr>
          <p:cNvGraphicFramePr>
            <a:graphicFrameLocks noGrp="1"/>
          </p:cNvGraphicFramePr>
          <p:nvPr>
            <p:extLst>
              <p:ext uri="{D42A27DB-BD31-4B8C-83A1-F6EECF244321}">
                <p14:modId xmlns:p14="http://schemas.microsoft.com/office/powerpoint/2010/main" val="1007843530"/>
              </p:ext>
            </p:extLst>
          </p:nvPr>
        </p:nvGraphicFramePr>
        <p:xfrm>
          <a:off x="695400" y="4365104"/>
          <a:ext cx="7296811" cy="2378202"/>
        </p:xfrm>
        <a:graphic>
          <a:graphicData uri="http://schemas.openxmlformats.org/drawingml/2006/table">
            <a:tbl>
              <a:tblPr firstRow="1" bandRow="1">
                <a:tableStyleId>{5C22544A-7EE6-4342-B048-85BDC9FD1C3A}</a:tableStyleId>
              </a:tblPr>
              <a:tblGrid>
                <a:gridCol w="480835">
                  <a:extLst>
                    <a:ext uri="{9D8B030D-6E8A-4147-A177-3AD203B41FA5}">
                      <a16:colId xmlns:a16="http://schemas.microsoft.com/office/drawing/2014/main" val="2086251333"/>
                    </a:ext>
                  </a:extLst>
                </a:gridCol>
                <a:gridCol w="3167570">
                  <a:extLst>
                    <a:ext uri="{9D8B030D-6E8A-4147-A177-3AD203B41FA5}">
                      <a16:colId xmlns:a16="http://schemas.microsoft.com/office/drawing/2014/main" val="3259705338"/>
                    </a:ext>
                  </a:extLst>
                </a:gridCol>
                <a:gridCol w="1824203">
                  <a:extLst>
                    <a:ext uri="{9D8B030D-6E8A-4147-A177-3AD203B41FA5}">
                      <a16:colId xmlns:a16="http://schemas.microsoft.com/office/drawing/2014/main" val="2289855071"/>
                    </a:ext>
                  </a:extLst>
                </a:gridCol>
                <a:gridCol w="1824203">
                  <a:extLst>
                    <a:ext uri="{9D8B030D-6E8A-4147-A177-3AD203B41FA5}">
                      <a16:colId xmlns:a16="http://schemas.microsoft.com/office/drawing/2014/main" val="1957489121"/>
                    </a:ext>
                  </a:extLst>
                </a:gridCol>
              </a:tblGrid>
              <a:tr h="370840">
                <a:tc>
                  <a:txBody>
                    <a:bodyPr/>
                    <a:lstStyle/>
                    <a:p>
                      <a:r>
                        <a:rPr lang="en-US" dirty="0"/>
                        <a:t>No</a:t>
                      </a:r>
                      <a:endParaRPr lang="en-GB" dirty="0"/>
                    </a:p>
                  </a:txBody>
                  <a:tcPr/>
                </a:tc>
                <a:tc>
                  <a:txBody>
                    <a:bodyPr/>
                    <a:lstStyle/>
                    <a:p>
                      <a:r>
                        <a:rPr lang="en-US" dirty="0"/>
                        <a:t>Model Name</a:t>
                      </a:r>
                      <a:endParaRPr lang="en-GB" dirty="0"/>
                    </a:p>
                  </a:txBody>
                  <a:tcPr/>
                </a:tc>
                <a:tc>
                  <a:txBody>
                    <a:bodyPr/>
                    <a:lstStyle/>
                    <a:p>
                      <a:r>
                        <a:rPr lang="en-US" dirty="0"/>
                        <a:t>F1 Score - Train</a:t>
                      </a:r>
                      <a:endParaRPr lang="en-GB" dirty="0"/>
                    </a:p>
                  </a:txBody>
                  <a:tcPr/>
                </a:tc>
                <a:tc>
                  <a:txBody>
                    <a:bodyPr/>
                    <a:lstStyle/>
                    <a:p>
                      <a:r>
                        <a:rPr lang="en-US" dirty="0"/>
                        <a:t>F1-Score - Test</a:t>
                      </a:r>
                      <a:endParaRPr lang="en-GB" dirty="0"/>
                    </a:p>
                  </a:txBody>
                  <a:tcPr/>
                </a:tc>
                <a:extLst>
                  <a:ext uri="{0D108BD9-81ED-4DB2-BD59-A6C34878D82A}">
                    <a16:rowId xmlns:a16="http://schemas.microsoft.com/office/drawing/2014/main" val="3033308186"/>
                  </a:ext>
                </a:extLst>
              </a:tr>
              <a:tr h="370840">
                <a:tc>
                  <a:txBody>
                    <a:bodyPr/>
                    <a:lstStyle/>
                    <a:p>
                      <a:r>
                        <a:rPr lang="en-US" dirty="0"/>
                        <a:t>1</a:t>
                      </a:r>
                      <a:endParaRPr lang="en-GB" dirty="0"/>
                    </a:p>
                  </a:txBody>
                  <a:tcPr/>
                </a:tc>
                <a:tc>
                  <a:txBody>
                    <a:bodyPr/>
                    <a:lstStyle/>
                    <a:p>
                      <a:r>
                        <a:rPr lang="en-US" dirty="0"/>
                        <a:t>SVM (</a:t>
                      </a:r>
                      <a:r>
                        <a:rPr lang="en-US" dirty="0" err="1"/>
                        <a:t>rbf</a:t>
                      </a:r>
                      <a:r>
                        <a:rPr lang="en-US" dirty="0"/>
                        <a:t>)</a:t>
                      </a:r>
                      <a:endParaRPr lang="en-GB" dirty="0"/>
                    </a:p>
                  </a:txBody>
                  <a:tcPr/>
                </a:tc>
                <a:tc>
                  <a:txBody>
                    <a:bodyPr/>
                    <a:lstStyle/>
                    <a:p>
                      <a:r>
                        <a:rPr lang="en-GB" dirty="0"/>
                        <a:t>0.9943</a:t>
                      </a:r>
                    </a:p>
                  </a:txBody>
                  <a:tcPr/>
                </a:tc>
                <a:tc>
                  <a:txBody>
                    <a:bodyPr/>
                    <a:lstStyle/>
                    <a:p>
                      <a:r>
                        <a:rPr lang="en-GB" sz="2001" b="0" i="0" kern="1200" dirty="0">
                          <a:solidFill>
                            <a:schemeClr val="dk1"/>
                          </a:solidFill>
                          <a:effectLst/>
                          <a:latin typeface="+mn-lt"/>
                          <a:ea typeface="+mn-ea"/>
                          <a:cs typeface="+mn-cs"/>
                        </a:rPr>
                        <a:t>0.9940</a:t>
                      </a:r>
                      <a:endParaRPr lang="en-GB" dirty="0"/>
                    </a:p>
                  </a:txBody>
                  <a:tcPr/>
                </a:tc>
                <a:extLst>
                  <a:ext uri="{0D108BD9-81ED-4DB2-BD59-A6C34878D82A}">
                    <a16:rowId xmlns:a16="http://schemas.microsoft.com/office/drawing/2014/main" val="431624930"/>
                  </a:ext>
                </a:extLst>
              </a:tr>
              <a:tr h="370840">
                <a:tc>
                  <a:txBody>
                    <a:bodyPr/>
                    <a:lstStyle/>
                    <a:p>
                      <a:r>
                        <a:rPr lang="en-US" dirty="0"/>
                        <a:t>2</a:t>
                      </a:r>
                      <a:endParaRPr lang="en-GB" dirty="0"/>
                    </a:p>
                  </a:txBody>
                  <a:tcPr/>
                </a:tc>
                <a:tc>
                  <a:txBody>
                    <a:bodyPr/>
                    <a:lstStyle/>
                    <a:p>
                      <a:r>
                        <a:rPr lang="en-US" dirty="0"/>
                        <a:t>K-Nearest Neighbor</a:t>
                      </a:r>
                      <a:endParaRPr lang="en-GB" dirty="0"/>
                    </a:p>
                  </a:txBody>
                  <a:tcPr/>
                </a:tc>
                <a:tc>
                  <a:txBody>
                    <a:bodyPr/>
                    <a:lstStyle/>
                    <a:p>
                      <a:r>
                        <a:rPr lang="en-GB" sz="2001" b="0" i="0" kern="1200" dirty="0">
                          <a:solidFill>
                            <a:schemeClr val="dk1"/>
                          </a:solidFill>
                          <a:effectLst/>
                          <a:latin typeface="+mn-lt"/>
                          <a:ea typeface="+mn-ea"/>
                          <a:cs typeface="+mn-cs"/>
                        </a:rPr>
                        <a:t>0.9943</a:t>
                      </a:r>
                      <a:endParaRPr lang="en-GB" dirty="0"/>
                    </a:p>
                  </a:txBody>
                  <a:tcPr/>
                </a:tc>
                <a:tc>
                  <a:txBody>
                    <a:bodyPr/>
                    <a:lstStyle/>
                    <a:p>
                      <a:r>
                        <a:rPr lang="en-GB" sz="2001" b="0" i="0" kern="1200" dirty="0">
                          <a:solidFill>
                            <a:schemeClr val="dk1"/>
                          </a:solidFill>
                          <a:effectLst/>
                          <a:latin typeface="+mn-lt"/>
                          <a:ea typeface="+mn-ea"/>
                          <a:cs typeface="+mn-cs"/>
                        </a:rPr>
                        <a:t>0.9940</a:t>
                      </a:r>
                      <a:endParaRPr lang="en-GB" dirty="0"/>
                    </a:p>
                  </a:txBody>
                  <a:tcPr/>
                </a:tc>
                <a:extLst>
                  <a:ext uri="{0D108BD9-81ED-4DB2-BD59-A6C34878D82A}">
                    <a16:rowId xmlns:a16="http://schemas.microsoft.com/office/drawing/2014/main" val="969978656"/>
                  </a:ext>
                </a:extLst>
              </a:tr>
              <a:tr h="370840">
                <a:tc>
                  <a:txBody>
                    <a:bodyPr/>
                    <a:lstStyle/>
                    <a:p>
                      <a:r>
                        <a:rPr lang="en-US" dirty="0"/>
                        <a:t>3</a:t>
                      </a:r>
                      <a:endParaRPr lang="en-GB" dirty="0"/>
                    </a:p>
                  </a:txBody>
                  <a:tcPr/>
                </a:tc>
                <a:tc>
                  <a:txBody>
                    <a:bodyPr/>
                    <a:lstStyle/>
                    <a:p>
                      <a:r>
                        <a:rPr lang="en-US" dirty="0"/>
                        <a:t>Decision Tree</a:t>
                      </a:r>
                      <a:endParaRPr lang="en-GB" dirty="0"/>
                    </a:p>
                  </a:txBody>
                  <a:tcPr/>
                </a:tc>
                <a:tc>
                  <a:txBody>
                    <a:bodyPr/>
                    <a:lstStyle/>
                    <a:p>
                      <a:r>
                        <a:rPr lang="en-GB" sz="2001" b="0" i="0" kern="1200" dirty="0">
                          <a:solidFill>
                            <a:schemeClr val="dk1"/>
                          </a:solidFill>
                          <a:effectLst/>
                          <a:latin typeface="+mn-lt"/>
                          <a:ea typeface="+mn-ea"/>
                          <a:cs typeface="+mn-cs"/>
                        </a:rPr>
                        <a:t>0.9969</a:t>
                      </a:r>
                      <a:endParaRPr lang="en-GB" dirty="0"/>
                    </a:p>
                  </a:txBody>
                  <a:tcPr/>
                </a:tc>
                <a:tc>
                  <a:txBody>
                    <a:bodyPr/>
                    <a:lstStyle/>
                    <a:p>
                      <a:r>
                        <a:rPr lang="en-GB" sz="2001" b="0" i="0" kern="1200" dirty="0">
                          <a:solidFill>
                            <a:schemeClr val="dk1"/>
                          </a:solidFill>
                          <a:effectLst/>
                          <a:latin typeface="+mn-lt"/>
                          <a:ea typeface="+mn-ea"/>
                          <a:cs typeface="+mn-cs"/>
                        </a:rPr>
                        <a:t>0.9966</a:t>
                      </a:r>
                      <a:endParaRPr lang="en-GB" dirty="0"/>
                    </a:p>
                  </a:txBody>
                  <a:tcPr/>
                </a:tc>
                <a:extLst>
                  <a:ext uri="{0D108BD9-81ED-4DB2-BD59-A6C34878D82A}">
                    <a16:rowId xmlns:a16="http://schemas.microsoft.com/office/drawing/2014/main" val="2379835546"/>
                  </a:ext>
                </a:extLst>
              </a:tr>
              <a:tr h="370840">
                <a:tc>
                  <a:txBody>
                    <a:bodyPr/>
                    <a:lstStyle/>
                    <a:p>
                      <a:r>
                        <a:rPr lang="en-US" dirty="0"/>
                        <a:t>4</a:t>
                      </a:r>
                      <a:endParaRPr lang="en-GB" dirty="0"/>
                    </a:p>
                  </a:txBody>
                  <a:tcPr/>
                </a:tc>
                <a:tc>
                  <a:txBody>
                    <a:bodyPr/>
                    <a:lstStyle/>
                    <a:p>
                      <a:r>
                        <a:rPr lang="en-US" dirty="0"/>
                        <a:t>Random Forest</a:t>
                      </a:r>
                      <a:endParaRPr lang="en-GB" dirty="0"/>
                    </a:p>
                  </a:txBody>
                  <a:tcPr/>
                </a:tc>
                <a:tc>
                  <a:txBody>
                    <a:bodyPr/>
                    <a:lstStyle/>
                    <a:p>
                      <a:r>
                        <a:rPr lang="en-GB" sz="2001" b="0" i="0" kern="1200" dirty="0">
                          <a:solidFill>
                            <a:schemeClr val="dk1"/>
                          </a:solidFill>
                          <a:effectLst/>
                          <a:latin typeface="+mn-lt"/>
                          <a:ea typeface="+mn-ea"/>
                          <a:cs typeface="+mn-cs"/>
                        </a:rPr>
                        <a:t>0.9973</a:t>
                      </a:r>
                      <a:endParaRPr lang="en-GB" dirty="0"/>
                    </a:p>
                  </a:txBody>
                  <a:tcPr/>
                </a:tc>
                <a:tc>
                  <a:txBody>
                    <a:bodyPr/>
                    <a:lstStyle/>
                    <a:p>
                      <a:r>
                        <a:rPr lang="en-GB" sz="2001" b="0" i="0" kern="1200" dirty="0">
                          <a:solidFill>
                            <a:schemeClr val="dk1"/>
                          </a:solidFill>
                          <a:effectLst/>
                          <a:latin typeface="+mn-lt"/>
                          <a:ea typeface="+mn-ea"/>
                          <a:cs typeface="+mn-cs"/>
                        </a:rPr>
                        <a:t>0.9973</a:t>
                      </a:r>
                      <a:endParaRPr lang="en-GB" dirty="0"/>
                    </a:p>
                  </a:txBody>
                  <a:tcPr/>
                </a:tc>
                <a:extLst>
                  <a:ext uri="{0D108BD9-81ED-4DB2-BD59-A6C34878D82A}">
                    <a16:rowId xmlns:a16="http://schemas.microsoft.com/office/drawing/2014/main" val="2334894044"/>
                  </a:ext>
                </a:extLst>
              </a:tr>
              <a:tr h="370840">
                <a:tc>
                  <a:txBody>
                    <a:bodyPr/>
                    <a:lstStyle/>
                    <a:p>
                      <a:r>
                        <a:rPr lang="en-US" dirty="0"/>
                        <a:t>5</a:t>
                      </a:r>
                      <a:endParaRPr lang="en-GB" dirty="0"/>
                    </a:p>
                  </a:txBody>
                  <a:tcPr/>
                </a:tc>
                <a:tc>
                  <a:txBody>
                    <a:bodyPr/>
                    <a:lstStyle/>
                    <a:p>
                      <a:r>
                        <a:rPr lang="en-US" dirty="0"/>
                        <a:t>Boosting (Gradient Boosting)</a:t>
                      </a:r>
                      <a:endParaRPr lang="en-GB" dirty="0"/>
                    </a:p>
                  </a:txBody>
                  <a:tcPr/>
                </a:tc>
                <a:tc>
                  <a:txBody>
                    <a:bodyPr/>
                    <a:lstStyle/>
                    <a:p>
                      <a:r>
                        <a:rPr lang="en-GB" sz="2001" b="0" i="0" kern="1200" dirty="0">
                          <a:solidFill>
                            <a:schemeClr val="dk1"/>
                          </a:solidFill>
                          <a:effectLst/>
                          <a:latin typeface="+mn-lt"/>
                          <a:ea typeface="+mn-ea"/>
                          <a:cs typeface="+mn-cs"/>
                        </a:rPr>
                        <a:t>0.9964</a:t>
                      </a:r>
                      <a:endParaRPr lang="en-GB" dirty="0"/>
                    </a:p>
                  </a:txBody>
                  <a:tcPr/>
                </a:tc>
                <a:tc>
                  <a:txBody>
                    <a:bodyPr/>
                    <a:lstStyle/>
                    <a:p>
                      <a:r>
                        <a:rPr lang="en-GB" sz="2001" b="0" i="0" kern="1200" dirty="0">
                          <a:solidFill>
                            <a:schemeClr val="dk1"/>
                          </a:solidFill>
                          <a:effectLst/>
                          <a:latin typeface="+mn-lt"/>
                          <a:ea typeface="+mn-ea"/>
                          <a:cs typeface="+mn-cs"/>
                        </a:rPr>
                        <a:t>0.9959</a:t>
                      </a:r>
                      <a:endParaRPr lang="en-GB" dirty="0"/>
                    </a:p>
                  </a:txBody>
                  <a:tcPr/>
                </a:tc>
                <a:extLst>
                  <a:ext uri="{0D108BD9-81ED-4DB2-BD59-A6C34878D82A}">
                    <a16:rowId xmlns:a16="http://schemas.microsoft.com/office/drawing/2014/main" val="2607431963"/>
                  </a:ext>
                </a:extLst>
              </a:tr>
            </a:tbl>
          </a:graphicData>
        </a:graphic>
      </p:graphicFrame>
    </p:spTree>
    <p:extLst>
      <p:ext uri="{BB962C8B-B14F-4D97-AF65-F5344CB8AC3E}">
        <p14:creationId xmlns:p14="http://schemas.microsoft.com/office/powerpoint/2010/main" val="1154988640"/>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7754" y="822987"/>
            <a:ext cx="2304256" cy="554214"/>
          </a:xfrm>
          <a:prstGeom prst="rect">
            <a:avLst/>
          </a:prstGeom>
          <a:noFill/>
        </p:spPr>
        <p:txBody>
          <a:bodyPr wrap="square" rtlCol="0">
            <a:spAutoFit/>
          </a:bodyPr>
          <a:lstStyle/>
          <a:p>
            <a:pPr algn="r"/>
            <a:r>
              <a:rPr lang="en-US" altLang="ko-KR" sz="3001" b="1" dirty="0">
                <a:solidFill>
                  <a:schemeClr val="bg1"/>
                </a:solidFill>
                <a:latin typeface="+mj-lt"/>
                <a:ea typeface="맑은 고딕" panose="020B0503020000020004" pitchFamily="50" charset="-127"/>
              </a:rPr>
              <a:t>OUTLINE</a:t>
            </a:r>
            <a:endParaRPr lang="ko-KR" altLang="en-US" sz="3001" b="1" dirty="0">
              <a:solidFill>
                <a:schemeClr val="bg1"/>
              </a:solidFill>
              <a:latin typeface="+mj-lt"/>
              <a:ea typeface="맑은 고딕" panose="020B0503020000020004" pitchFamily="50" charset="-127"/>
            </a:endParaRPr>
          </a:p>
        </p:txBody>
      </p:sp>
      <p:grpSp>
        <p:nvGrpSpPr>
          <p:cNvPr id="3" name="그룹 2"/>
          <p:cNvGrpSpPr/>
          <p:nvPr/>
        </p:nvGrpSpPr>
        <p:grpSpPr>
          <a:xfrm>
            <a:off x="839416" y="2132856"/>
            <a:ext cx="2412964" cy="477240"/>
            <a:chOff x="839193" y="2622866"/>
            <a:chExt cx="2412964" cy="477240"/>
          </a:xfrm>
        </p:grpSpPr>
        <p:sp>
          <p:nvSpPr>
            <p:cNvPr id="6" name="TextBox 13"/>
            <p:cNvSpPr txBox="1">
              <a:spLocks noChangeArrowheads="1"/>
            </p:cNvSpPr>
            <p:nvPr/>
          </p:nvSpPr>
          <p:spPr bwMode="auto">
            <a:xfrm>
              <a:off x="839193" y="2622866"/>
              <a:ext cx="576287" cy="477240"/>
            </a:xfrm>
            <a:prstGeom prst="rect">
              <a:avLst/>
            </a:prstGeom>
            <a:noFill/>
            <a:ln w="9525">
              <a:noFill/>
              <a:miter lim="800000"/>
              <a:headEnd/>
              <a:tailEnd/>
            </a:ln>
          </p:spPr>
          <p:txBody>
            <a:bodyPr wrap="square">
              <a:spAutoFit/>
            </a:bodyPr>
            <a:lstStyle/>
            <a:p>
              <a:r>
                <a:rPr lang="en-US" altLang="ko-KR" sz="2501" b="1" dirty="0">
                  <a:solidFill>
                    <a:srgbClr val="BF73AB"/>
                  </a:solidFill>
                  <a:latin typeface="+mj-lt"/>
                  <a:ea typeface="맑은 고딕" panose="020B0503020000020004" pitchFamily="50" charset="-127"/>
                </a:rPr>
                <a:t>01 </a:t>
              </a:r>
              <a:endParaRPr lang="ko-KR" altLang="en-US" sz="2501" b="1" dirty="0">
                <a:solidFill>
                  <a:srgbClr val="BF73AB"/>
                </a:solidFill>
                <a:latin typeface="+mj-lt"/>
                <a:ea typeface="맑은 고딕" panose="020B0503020000020004" pitchFamily="50" charset="-127"/>
              </a:endParaRPr>
            </a:p>
          </p:txBody>
        </p:sp>
        <p:sp>
          <p:nvSpPr>
            <p:cNvPr id="4" name="Text Box 5"/>
            <p:cNvSpPr txBox="1">
              <a:spLocks noChangeArrowheads="1"/>
            </p:cNvSpPr>
            <p:nvPr/>
          </p:nvSpPr>
          <p:spPr bwMode="auto">
            <a:xfrm>
              <a:off x="1559496" y="2622866"/>
              <a:ext cx="1692661" cy="477054"/>
            </a:xfrm>
            <a:prstGeom prst="rect">
              <a:avLst/>
            </a:prstGeom>
            <a:noFill/>
            <a:ln w="9525">
              <a:noFill/>
              <a:miter lim="800000"/>
              <a:headEnd/>
              <a:tailEnd/>
            </a:ln>
          </p:spPr>
          <p:txBody>
            <a:bodyPr wrap="square">
              <a:spAutoFit/>
            </a:bodyPr>
            <a:lstStyle/>
            <a:p>
              <a:pPr>
                <a:defRPr/>
              </a:pPr>
              <a:r>
                <a:rPr lang="en-US" altLang="ko-KR" sz="2500" b="1" dirty="0">
                  <a:solidFill>
                    <a:srgbClr val="BF73AB"/>
                  </a:solidFill>
                  <a:latin typeface="+mj-lt"/>
                  <a:ea typeface="맑은 고딕" panose="020B0503020000020004" pitchFamily="50" charset="-127"/>
                </a:rPr>
                <a:t>Workflow</a:t>
              </a:r>
            </a:p>
          </p:txBody>
        </p:sp>
      </p:grpSp>
      <p:grpSp>
        <p:nvGrpSpPr>
          <p:cNvPr id="5" name="그룹 4"/>
          <p:cNvGrpSpPr/>
          <p:nvPr/>
        </p:nvGrpSpPr>
        <p:grpSpPr>
          <a:xfrm>
            <a:off x="839416" y="2717056"/>
            <a:ext cx="3222818" cy="477240"/>
            <a:chOff x="839193" y="3207066"/>
            <a:chExt cx="3222818" cy="477240"/>
          </a:xfrm>
        </p:grpSpPr>
        <p:sp>
          <p:nvSpPr>
            <p:cNvPr id="32" name="TextBox 13"/>
            <p:cNvSpPr txBox="1">
              <a:spLocks noChangeArrowheads="1"/>
            </p:cNvSpPr>
            <p:nvPr/>
          </p:nvSpPr>
          <p:spPr bwMode="auto">
            <a:xfrm>
              <a:off x="839193" y="3207066"/>
              <a:ext cx="576287" cy="477240"/>
            </a:xfrm>
            <a:prstGeom prst="rect">
              <a:avLst/>
            </a:prstGeom>
            <a:noFill/>
            <a:ln w="9525">
              <a:noFill/>
              <a:miter lim="800000"/>
              <a:headEnd/>
              <a:tailEnd/>
            </a:ln>
          </p:spPr>
          <p:txBody>
            <a:bodyPr wrap="square">
              <a:spAutoFit/>
            </a:bodyPr>
            <a:lstStyle/>
            <a:p>
              <a:r>
                <a:rPr lang="en-US" altLang="ko-KR" sz="2501" b="1" dirty="0">
                  <a:solidFill>
                    <a:srgbClr val="6281B6"/>
                  </a:solidFill>
                  <a:latin typeface="+mj-lt"/>
                  <a:ea typeface="맑은 고딕" panose="020B0503020000020004" pitchFamily="50" charset="-127"/>
                </a:rPr>
                <a:t>02</a:t>
              </a:r>
              <a:endParaRPr lang="ko-KR" altLang="en-US" sz="2501" b="1" dirty="0">
                <a:solidFill>
                  <a:srgbClr val="6281B6"/>
                </a:solidFill>
                <a:latin typeface="+mj-lt"/>
                <a:ea typeface="맑은 고딕" panose="020B0503020000020004" pitchFamily="50" charset="-127"/>
              </a:endParaRPr>
            </a:p>
          </p:txBody>
        </p:sp>
        <p:sp>
          <p:nvSpPr>
            <p:cNvPr id="34" name="Text Box 5"/>
            <p:cNvSpPr txBox="1">
              <a:spLocks noChangeArrowheads="1"/>
            </p:cNvSpPr>
            <p:nvPr/>
          </p:nvSpPr>
          <p:spPr bwMode="auto">
            <a:xfrm>
              <a:off x="1559496" y="3207252"/>
              <a:ext cx="2502515" cy="477054"/>
            </a:xfrm>
            <a:prstGeom prst="rect">
              <a:avLst/>
            </a:prstGeom>
            <a:noFill/>
            <a:ln w="9525">
              <a:noFill/>
              <a:miter lim="800000"/>
              <a:headEnd/>
              <a:tailEnd/>
            </a:ln>
          </p:spPr>
          <p:txBody>
            <a:bodyPr wrap="square">
              <a:spAutoFit/>
            </a:bodyPr>
            <a:lstStyle/>
            <a:p>
              <a:pPr>
                <a:defRPr/>
              </a:pPr>
              <a:r>
                <a:rPr lang="en-US" altLang="ko-KR" sz="2500" b="1" dirty="0">
                  <a:solidFill>
                    <a:srgbClr val="6281B6"/>
                  </a:solidFill>
                  <a:latin typeface="+mj-lt"/>
                  <a:ea typeface="맑은 고딕" panose="020B0503020000020004" pitchFamily="50" charset="-127"/>
                </a:rPr>
                <a:t>Data Searching</a:t>
              </a:r>
            </a:p>
          </p:txBody>
        </p:sp>
      </p:grpSp>
      <p:grpSp>
        <p:nvGrpSpPr>
          <p:cNvPr id="7" name="그룹 6"/>
          <p:cNvGrpSpPr/>
          <p:nvPr/>
        </p:nvGrpSpPr>
        <p:grpSpPr>
          <a:xfrm>
            <a:off x="839416" y="3326656"/>
            <a:ext cx="4379116" cy="477240"/>
            <a:chOff x="839193" y="3816666"/>
            <a:chExt cx="4379116" cy="477240"/>
          </a:xfrm>
        </p:grpSpPr>
        <p:sp>
          <p:nvSpPr>
            <p:cNvPr id="35" name="TextBox 13"/>
            <p:cNvSpPr txBox="1">
              <a:spLocks noChangeArrowheads="1"/>
            </p:cNvSpPr>
            <p:nvPr/>
          </p:nvSpPr>
          <p:spPr bwMode="auto">
            <a:xfrm>
              <a:off x="839193" y="3816666"/>
              <a:ext cx="576287" cy="477240"/>
            </a:xfrm>
            <a:prstGeom prst="rect">
              <a:avLst/>
            </a:prstGeom>
            <a:noFill/>
            <a:ln w="9525">
              <a:noFill/>
              <a:miter lim="800000"/>
              <a:headEnd/>
              <a:tailEnd/>
            </a:ln>
          </p:spPr>
          <p:txBody>
            <a:bodyPr wrap="square">
              <a:spAutoFit/>
            </a:bodyPr>
            <a:lstStyle/>
            <a:p>
              <a:r>
                <a:rPr lang="en-US" altLang="ko-KR" sz="2501" b="1" dirty="0">
                  <a:solidFill>
                    <a:srgbClr val="BF73AB"/>
                  </a:solidFill>
                  <a:latin typeface="+mj-lt"/>
                  <a:ea typeface="맑은 고딕" panose="020B0503020000020004" pitchFamily="50" charset="-127"/>
                </a:rPr>
                <a:t>03</a:t>
              </a:r>
              <a:endParaRPr lang="ko-KR" altLang="en-US" sz="2501" b="1" dirty="0">
                <a:solidFill>
                  <a:srgbClr val="BF73AB"/>
                </a:solidFill>
                <a:latin typeface="+mj-lt"/>
                <a:ea typeface="맑은 고딕" panose="020B0503020000020004" pitchFamily="50" charset="-127"/>
              </a:endParaRPr>
            </a:p>
          </p:txBody>
        </p:sp>
        <p:sp>
          <p:nvSpPr>
            <p:cNvPr id="37" name="Text Box 5"/>
            <p:cNvSpPr txBox="1">
              <a:spLocks noChangeArrowheads="1"/>
            </p:cNvSpPr>
            <p:nvPr/>
          </p:nvSpPr>
          <p:spPr bwMode="auto">
            <a:xfrm>
              <a:off x="1559496" y="3816852"/>
              <a:ext cx="3658813" cy="477054"/>
            </a:xfrm>
            <a:prstGeom prst="rect">
              <a:avLst/>
            </a:prstGeom>
            <a:noFill/>
            <a:ln w="9525">
              <a:noFill/>
              <a:miter lim="800000"/>
              <a:headEnd/>
              <a:tailEnd/>
            </a:ln>
          </p:spPr>
          <p:txBody>
            <a:bodyPr wrap="square">
              <a:spAutoFit/>
            </a:bodyPr>
            <a:lstStyle/>
            <a:p>
              <a:pPr>
                <a:defRPr/>
              </a:pPr>
              <a:r>
                <a:rPr lang="en-US" altLang="ko-KR" sz="2500" b="1" dirty="0">
                  <a:solidFill>
                    <a:srgbClr val="BF73AB"/>
                  </a:solidFill>
                  <a:latin typeface="+mj-lt"/>
                  <a:ea typeface="맑은 고딕" panose="020B0503020000020004" pitchFamily="50" charset="-127"/>
                </a:rPr>
                <a:t>Data Understanding</a:t>
              </a:r>
            </a:p>
          </p:txBody>
        </p:sp>
      </p:grpSp>
      <p:grpSp>
        <p:nvGrpSpPr>
          <p:cNvPr id="8" name="그룹 7"/>
          <p:cNvGrpSpPr/>
          <p:nvPr/>
        </p:nvGrpSpPr>
        <p:grpSpPr>
          <a:xfrm>
            <a:off x="839416" y="3910856"/>
            <a:ext cx="6925017" cy="477240"/>
            <a:chOff x="839193" y="4400866"/>
            <a:chExt cx="2522336" cy="477240"/>
          </a:xfrm>
        </p:grpSpPr>
        <p:sp>
          <p:nvSpPr>
            <p:cNvPr id="38" name="TextBox 13"/>
            <p:cNvSpPr txBox="1">
              <a:spLocks noChangeArrowheads="1"/>
            </p:cNvSpPr>
            <p:nvPr/>
          </p:nvSpPr>
          <p:spPr bwMode="auto">
            <a:xfrm>
              <a:off x="839193" y="4400866"/>
              <a:ext cx="209904" cy="477240"/>
            </a:xfrm>
            <a:prstGeom prst="rect">
              <a:avLst/>
            </a:prstGeom>
            <a:noFill/>
            <a:ln w="9525">
              <a:noFill/>
              <a:miter lim="800000"/>
              <a:headEnd/>
              <a:tailEnd/>
            </a:ln>
          </p:spPr>
          <p:txBody>
            <a:bodyPr wrap="square">
              <a:spAutoFit/>
            </a:bodyPr>
            <a:lstStyle/>
            <a:p>
              <a:r>
                <a:rPr lang="en-US" altLang="ko-KR" sz="2501" b="1" dirty="0">
                  <a:solidFill>
                    <a:srgbClr val="6281B6"/>
                  </a:solidFill>
                  <a:latin typeface="+mj-lt"/>
                  <a:ea typeface="맑은 고딕" panose="020B0503020000020004" pitchFamily="50" charset="-127"/>
                </a:rPr>
                <a:t>04</a:t>
              </a:r>
              <a:endParaRPr lang="ko-KR" altLang="en-US" sz="2501" b="1" dirty="0">
                <a:solidFill>
                  <a:srgbClr val="6281B6"/>
                </a:solidFill>
                <a:latin typeface="+mj-lt"/>
                <a:ea typeface="맑은 고딕" panose="020B0503020000020004" pitchFamily="50" charset="-127"/>
              </a:endParaRPr>
            </a:p>
          </p:txBody>
        </p:sp>
        <p:sp>
          <p:nvSpPr>
            <p:cNvPr id="40" name="Text Box 5"/>
            <p:cNvSpPr txBox="1">
              <a:spLocks noChangeArrowheads="1"/>
            </p:cNvSpPr>
            <p:nvPr/>
          </p:nvSpPr>
          <p:spPr bwMode="auto">
            <a:xfrm>
              <a:off x="1106014" y="4401052"/>
              <a:ext cx="2255515" cy="477054"/>
            </a:xfrm>
            <a:prstGeom prst="rect">
              <a:avLst/>
            </a:prstGeom>
            <a:noFill/>
            <a:ln w="9525">
              <a:noFill/>
              <a:miter lim="800000"/>
              <a:headEnd/>
              <a:tailEnd/>
            </a:ln>
          </p:spPr>
          <p:txBody>
            <a:bodyPr wrap="square">
              <a:spAutoFit/>
            </a:bodyPr>
            <a:lstStyle/>
            <a:p>
              <a:pPr>
                <a:defRPr/>
              </a:pPr>
              <a:r>
                <a:rPr lang="en-US" altLang="ko-KR" sz="2500" b="1" dirty="0">
                  <a:solidFill>
                    <a:srgbClr val="6281B6"/>
                  </a:solidFill>
                  <a:latin typeface="+mj-lt"/>
                  <a:ea typeface="맑은 고딕" panose="020B0503020000020004" pitchFamily="50" charset="-127"/>
                </a:rPr>
                <a:t>EDA and Feature Engineering</a:t>
              </a:r>
            </a:p>
          </p:txBody>
        </p:sp>
      </p:grpSp>
      <p:grpSp>
        <p:nvGrpSpPr>
          <p:cNvPr id="9" name="그룹 8"/>
          <p:cNvGrpSpPr/>
          <p:nvPr/>
        </p:nvGrpSpPr>
        <p:grpSpPr>
          <a:xfrm>
            <a:off x="839416" y="4520456"/>
            <a:ext cx="2412962" cy="477240"/>
            <a:chOff x="839193" y="5010466"/>
            <a:chExt cx="2412962" cy="477240"/>
          </a:xfrm>
        </p:grpSpPr>
        <p:sp>
          <p:nvSpPr>
            <p:cNvPr id="41" name="TextBox 13"/>
            <p:cNvSpPr txBox="1">
              <a:spLocks noChangeArrowheads="1"/>
            </p:cNvSpPr>
            <p:nvPr/>
          </p:nvSpPr>
          <p:spPr bwMode="auto">
            <a:xfrm>
              <a:off x="839193" y="5010466"/>
              <a:ext cx="576287" cy="477240"/>
            </a:xfrm>
            <a:prstGeom prst="rect">
              <a:avLst/>
            </a:prstGeom>
            <a:noFill/>
            <a:ln w="9525">
              <a:noFill/>
              <a:miter lim="800000"/>
              <a:headEnd/>
              <a:tailEnd/>
            </a:ln>
          </p:spPr>
          <p:txBody>
            <a:bodyPr wrap="square">
              <a:spAutoFit/>
            </a:bodyPr>
            <a:lstStyle/>
            <a:p>
              <a:r>
                <a:rPr lang="en-US" altLang="ko-KR" sz="2501" b="1" dirty="0">
                  <a:solidFill>
                    <a:srgbClr val="BF73AB"/>
                  </a:solidFill>
                  <a:latin typeface="+mj-lt"/>
                  <a:ea typeface="맑은 고딕" panose="020B0503020000020004" pitchFamily="50" charset="-127"/>
                </a:rPr>
                <a:t>05</a:t>
              </a:r>
              <a:endParaRPr lang="ko-KR" altLang="en-US" sz="2501" b="1" dirty="0">
                <a:solidFill>
                  <a:srgbClr val="BF73AB"/>
                </a:solidFill>
                <a:latin typeface="+mj-lt"/>
                <a:ea typeface="맑은 고딕" panose="020B0503020000020004" pitchFamily="50" charset="-127"/>
              </a:endParaRPr>
            </a:p>
          </p:txBody>
        </p:sp>
        <p:sp>
          <p:nvSpPr>
            <p:cNvPr id="43" name="Text Box 5"/>
            <p:cNvSpPr txBox="1">
              <a:spLocks noChangeArrowheads="1"/>
            </p:cNvSpPr>
            <p:nvPr/>
          </p:nvSpPr>
          <p:spPr bwMode="auto">
            <a:xfrm>
              <a:off x="1559494" y="5010652"/>
              <a:ext cx="1692661" cy="477054"/>
            </a:xfrm>
            <a:prstGeom prst="rect">
              <a:avLst/>
            </a:prstGeom>
            <a:noFill/>
            <a:ln w="9525">
              <a:noFill/>
              <a:miter lim="800000"/>
              <a:headEnd/>
              <a:tailEnd/>
            </a:ln>
          </p:spPr>
          <p:txBody>
            <a:bodyPr wrap="square">
              <a:spAutoFit/>
            </a:bodyPr>
            <a:lstStyle/>
            <a:p>
              <a:pPr>
                <a:defRPr/>
              </a:pPr>
              <a:r>
                <a:rPr lang="en-US" altLang="ko-KR" sz="2500" b="1" dirty="0">
                  <a:solidFill>
                    <a:srgbClr val="BF73AB"/>
                  </a:solidFill>
                  <a:latin typeface="+mj-lt"/>
                  <a:ea typeface="맑은 고딕" panose="020B0503020000020004" pitchFamily="50" charset="-127"/>
                </a:rPr>
                <a:t>Modelling</a:t>
              </a:r>
            </a:p>
          </p:txBody>
        </p:sp>
      </p:grpSp>
      <p:grpSp>
        <p:nvGrpSpPr>
          <p:cNvPr id="27" name="그룹 7">
            <a:extLst>
              <a:ext uri="{FF2B5EF4-FFF2-40B4-BE49-F238E27FC236}">
                <a16:creationId xmlns:a16="http://schemas.microsoft.com/office/drawing/2014/main" id="{3D8437D6-1A4E-4BB4-B0C2-BBB119905ADC}"/>
              </a:ext>
            </a:extLst>
          </p:cNvPr>
          <p:cNvGrpSpPr/>
          <p:nvPr/>
        </p:nvGrpSpPr>
        <p:grpSpPr>
          <a:xfrm>
            <a:off x="839415" y="5104842"/>
            <a:ext cx="2592289" cy="477240"/>
            <a:chOff x="839193" y="4400866"/>
            <a:chExt cx="2592289" cy="477240"/>
          </a:xfrm>
        </p:grpSpPr>
        <p:sp>
          <p:nvSpPr>
            <p:cNvPr id="28" name="TextBox 13">
              <a:extLst>
                <a:ext uri="{FF2B5EF4-FFF2-40B4-BE49-F238E27FC236}">
                  <a16:creationId xmlns:a16="http://schemas.microsoft.com/office/drawing/2014/main" id="{2704DC56-3C7F-48F9-A69B-DE15DD9F5B8D}"/>
                </a:ext>
              </a:extLst>
            </p:cNvPr>
            <p:cNvSpPr txBox="1">
              <a:spLocks noChangeArrowheads="1"/>
            </p:cNvSpPr>
            <p:nvPr/>
          </p:nvSpPr>
          <p:spPr bwMode="auto">
            <a:xfrm>
              <a:off x="839193" y="4400866"/>
              <a:ext cx="576287" cy="477240"/>
            </a:xfrm>
            <a:prstGeom prst="rect">
              <a:avLst/>
            </a:prstGeom>
            <a:noFill/>
            <a:ln w="9525">
              <a:noFill/>
              <a:miter lim="800000"/>
              <a:headEnd/>
              <a:tailEnd/>
            </a:ln>
          </p:spPr>
          <p:txBody>
            <a:bodyPr wrap="square">
              <a:spAutoFit/>
            </a:bodyPr>
            <a:lstStyle/>
            <a:p>
              <a:r>
                <a:rPr lang="en-US" altLang="ko-KR" sz="2501" b="1" dirty="0">
                  <a:solidFill>
                    <a:srgbClr val="6281B6"/>
                  </a:solidFill>
                  <a:latin typeface="+mj-lt"/>
                  <a:ea typeface="맑은 고딕" panose="020B0503020000020004" pitchFamily="50" charset="-127"/>
                </a:rPr>
                <a:t>06</a:t>
              </a:r>
              <a:endParaRPr lang="ko-KR" altLang="en-US" sz="2501" b="1" dirty="0">
                <a:solidFill>
                  <a:srgbClr val="6281B6"/>
                </a:solidFill>
                <a:latin typeface="+mj-lt"/>
                <a:ea typeface="맑은 고딕" panose="020B0503020000020004" pitchFamily="50" charset="-127"/>
              </a:endParaRPr>
            </a:p>
          </p:txBody>
        </p:sp>
        <p:sp>
          <p:nvSpPr>
            <p:cNvPr id="29" name="Text Box 5">
              <a:extLst>
                <a:ext uri="{FF2B5EF4-FFF2-40B4-BE49-F238E27FC236}">
                  <a16:creationId xmlns:a16="http://schemas.microsoft.com/office/drawing/2014/main" id="{B7EF44B2-3D2D-4275-B3E7-9851149655B5}"/>
                </a:ext>
              </a:extLst>
            </p:cNvPr>
            <p:cNvSpPr txBox="1">
              <a:spLocks noChangeArrowheads="1"/>
            </p:cNvSpPr>
            <p:nvPr/>
          </p:nvSpPr>
          <p:spPr bwMode="auto">
            <a:xfrm>
              <a:off x="1559495" y="4401052"/>
              <a:ext cx="1871987" cy="477054"/>
            </a:xfrm>
            <a:prstGeom prst="rect">
              <a:avLst/>
            </a:prstGeom>
            <a:noFill/>
            <a:ln w="9525">
              <a:noFill/>
              <a:miter lim="800000"/>
              <a:headEnd/>
              <a:tailEnd/>
            </a:ln>
          </p:spPr>
          <p:txBody>
            <a:bodyPr wrap="square">
              <a:spAutoFit/>
            </a:bodyPr>
            <a:lstStyle/>
            <a:p>
              <a:pPr>
                <a:defRPr/>
              </a:pPr>
              <a:r>
                <a:rPr lang="en-US" altLang="ko-KR" sz="2500" b="1" dirty="0">
                  <a:solidFill>
                    <a:srgbClr val="6281B6"/>
                  </a:solidFill>
                  <a:latin typeface="+mj-lt"/>
                  <a:ea typeface="맑은 고딕" panose="020B0503020000020004" pitchFamily="50" charset="-127"/>
                </a:rPr>
                <a:t>Conclusions</a:t>
              </a:r>
            </a:p>
          </p:txBody>
        </p:sp>
      </p:gr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Modelling</a:t>
            </a:r>
            <a:endParaRPr lang="ko-KR" altLang="en-US" dirty="0"/>
          </a:p>
        </p:txBody>
      </p:sp>
      <p:sp>
        <p:nvSpPr>
          <p:cNvPr id="37" name="내용 개체 틀 36"/>
          <p:cNvSpPr>
            <a:spLocks noGrp="1"/>
          </p:cNvSpPr>
          <p:nvPr>
            <p:ph idx="1"/>
          </p:nvPr>
        </p:nvSpPr>
        <p:spPr>
          <a:xfrm>
            <a:off x="17000" y="1413243"/>
            <a:ext cx="6193447" cy="5444757"/>
          </a:xfrm>
        </p:spPr>
        <p:txBody>
          <a:bodyPr>
            <a:normAutofit/>
          </a:bodyPr>
          <a:lstStyle/>
          <a:p>
            <a:pPr marL="342900" indent="-342900">
              <a:buFont typeface="Wingdings" panose="05000000000000000000" pitchFamily="2" charset="2"/>
              <a:buChar char="q"/>
            </a:pPr>
            <a:r>
              <a:rPr lang="en-GB" altLang="ko-KR" i="0" dirty="0"/>
              <a:t>Parameter for Random Forest Hyperparameter Tuning:</a:t>
            </a:r>
          </a:p>
          <a:p>
            <a:pPr marL="342900" indent="-342900">
              <a:buFont typeface="Wingdings" panose="05000000000000000000" pitchFamily="2" charset="2"/>
              <a:buChar char="q"/>
            </a:pPr>
            <a:endParaRPr lang="en-GB" altLang="ko-KR" i="0" dirty="0"/>
          </a:p>
          <a:p>
            <a:pPr marL="342900" indent="-342900">
              <a:buFont typeface="Wingdings" panose="05000000000000000000" pitchFamily="2" charset="2"/>
              <a:buChar char="q"/>
            </a:pPr>
            <a:endParaRPr lang="en-GB" altLang="ko-KR" i="0" dirty="0"/>
          </a:p>
          <a:p>
            <a:pPr marL="342900" indent="-342900">
              <a:buFont typeface="Wingdings" panose="05000000000000000000" pitchFamily="2" charset="2"/>
              <a:buChar char="q"/>
            </a:pPr>
            <a:endParaRPr lang="en-GB" altLang="ko-KR" i="0" dirty="0"/>
          </a:p>
          <a:p>
            <a:pPr marL="342900" indent="-342900">
              <a:buFont typeface="Wingdings" panose="05000000000000000000" pitchFamily="2" charset="2"/>
              <a:buChar char="q"/>
            </a:pPr>
            <a:endParaRPr lang="en-GB" altLang="ko-KR" i="0" dirty="0"/>
          </a:p>
          <a:p>
            <a:pPr marL="342900" indent="-342900">
              <a:buFont typeface="Wingdings" panose="05000000000000000000" pitchFamily="2" charset="2"/>
              <a:buChar char="q"/>
            </a:pPr>
            <a:endParaRPr lang="en-GB" altLang="ko-KR" i="0" dirty="0"/>
          </a:p>
          <a:p>
            <a:pPr marL="342900" indent="-342900">
              <a:buFont typeface="Wingdings" panose="05000000000000000000" pitchFamily="2" charset="2"/>
              <a:buChar char="q"/>
            </a:pPr>
            <a:endParaRPr lang="en-GB" altLang="ko-KR" i="0" dirty="0"/>
          </a:p>
          <a:p>
            <a:pPr marL="342900" indent="-342900">
              <a:buFont typeface="Wingdings" panose="05000000000000000000" pitchFamily="2" charset="2"/>
              <a:buChar char="q"/>
            </a:pPr>
            <a:endParaRPr lang="en-GB" altLang="ko-KR" i="0" dirty="0"/>
          </a:p>
          <a:p>
            <a:pPr marL="342900" indent="-342900">
              <a:buFont typeface="Wingdings" panose="05000000000000000000" pitchFamily="2" charset="2"/>
              <a:buChar char="q"/>
            </a:pPr>
            <a:endParaRPr lang="en-GB" altLang="ko-KR" i="0" dirty="0"/>
          </a:p>
          <a:p>
            <a:pPr marL="342900" indent="-342900">
              <a:buFont typeface="Wingdings" panose="05000000000000000000" pitchFamily="2" charset="2"/>
              <a:buChar char="q"/>
            </a:pPr>
            <a:endParaRPr lang="en-GB" altLang="ko-KR" i="0" dirty="0"/>
          </a:p>
          <a:p>
            <a:pPr marL="342900" indent="-342900">
              <a:buFont typeface="Wingdings" panose="05000000000000000000" pitchFamily="2" charset="2"/>
              <a:buChar char="q"/>
            </a:pPr>
            <a:endParaRPr lang="en-GB" altLang="ko-KR" i="0" dirty="0"/>
          </a:p>
          <a:p>
            <a:pPr marL="342900" indent="-342900">
              <a:buFont typeface="Wingdings" panose="05000000000000000000" pitchFamily="2" charset="2"/>
              <a:buChar char="q"/>
            </a:pPr>
            <a:endParaRPr lang="en-GB" altLang="ko-KR" i="0" dirty="0"/>
          </a:p>
          <a:p>
            <a:pPr marL="342900" indent="-342900">
              <a:buFont typeface="Wingdings" panose="05000000000000000000" pitchFamily="2" charset="2"/>
              <a:buChar char="q"/>
            </a:pPr>
            <a:endParaRPr lang="en-GB" altLang="ko-KR" i="0" dirty="0"/>
          </a:p>
          <a:p>
            <a:pPr marL="342900" indent="-342900">
              <a:buFont typeface="Wingdings" panose="05000000000000000000" pitchFamily="2" charset="2"/>
              <a:buChar char="q"/>
            </a:pPr>
            <a:endParaRPr lang="en-GB" altLang="ko-KR" i="0" dirty="0"/>
          </a:p>
          <a:p>
            <a:pPr marL="0" indent="0"/>
            <a:endParaRPr lang="en-GB" altLang="ko-KR" i="0" dirty="0"/>
          </a:p>
        </p:txBody>
      </p:sp>
      <p:pic>
        <p:nvPicPr>
          <p:cNvPr id="5" name="Picture 4">
            <a:extLst>
              <a:ext uri="{FF2B5EF4-FFF2-40B4-BE49-F238E27FC236}">
                <a16:creationId xmlns:a16="http://schemas.microsoft.com/office/drawing/2014/main" id="{F821E1D1-D161-4FF3-93BB-3761761900A2}"/>
              </a:ext>
            </a:extLst>
          </p:cNvPr>
          <p:cNvPicPr>
            <a:picLocks noChangeAspect="1"/>
          </p:cNvPicPr>
          <p:nvPr/>
        </p:nvPicPr>
        <p:blipFill>
          <a:blip r:embed="rId2"/>
          <a:stretch>
            <a:fillRect/>
          </a:stretch>
        </p:blipFill>
        <p:spPr>
          <a:xfrm>
            <a:off x="262593" y="1844824"/>
            <a:ext cx="5833407" cy="4516186"/>
          </a:xfrm>
          <a:prstGeom prst="rect">
            <a:avLst/>
          </a:prstGeom>
        </p:spPr>
      </p:pic>
      <p:sp>
        <p:nvSpPr>
          <p:cNvPr id="7" name="내용 개체 틀 36">
            <a:extLst>
              <a:ext uri="{FF2B5EF4-FFF2-40B4-BE49-F238E27FC236}">
                <a16:creationId xmlns:a16="http://schemas.microsoft.com/office/drawing/2014/main" id="{F6D89C1B-E734-4F26-925B-21D2CDF0E72C}"/>
              </a:ext>
            </a:extLst>
          </p:cNvPr>
          <p:cNvSpPr txBox="1">
            <a:spLocks/>
          </p:cNvSpPr>
          <p:nvPr/>
        </p:nvSpPr>
        <p:spPr>
          <a:xfrm>
            <a:off x="6456040" y="1413243"/>
            <a:ext cx="5604513" cy="5190589"/>
          </a:xfrm>
          <a:prstGeom prst="rect">
            <a:avLst/>
          </a:prstGeom>
        </p:spPr>
        <p:txBody>
          <a:bodyPr vert="horz" lIns="99569" tIns="49785" rIns="99569" bIns="49785" rtlCol="0">
            <a:normAutofit/>
          </a:bodyPr>
          <a:lstStyle>
            <a:lvl1pPr marL="373533" indent="-373533" algn="l" defTabSz="996088" rtl="0" eaLnBrk="1" latinLnBrk="1" hangingPunct="1">
              <a:spcBef>
                <a:spcPct val="20000"/>
              </a:spcBef>
              <a:buFont typeface="Arial" pitchFamily="34" charset="0"/>
              <a:buNone/>
              <a:defRPr lang="ko-KR" altLang="en-US" sz="2001" i="1" kern="1200" baseline="0">
                <a:solidFill>
                  <a:schemeClr val="tx1"/>
                </a:solidFill>
                <a:latin typeface="+mj-lt"/>
                <a:ea typeface="맑은 고딕" pitchFamily="50" charset="-127"/>
                <a:cs typeface="+mn-cs"/>
              </a:defRPr>
            </a:lvl1pPr>
            <a:lvl2pPr marL="809322" indent="-311277" algn="l" defTabSz="996088" rtl="0" eaLnBrk="1" latinLnBrk="1" hangingPunct="1">
              <a:spcBef>
                <a:spcPct val="20000"/>
              </a:spcBef>
              <a:buFont typeface="Arial" pitchFamily="34" charset="0"/>
              <a:buNone/>
              <a:defRPr lang="ko-KR" altLang="en-US" sz="2001" i="1" kern="1200" baseline="0">
                <a:solidFill>
                  <a:schemeClr val="tx1"/>
                </a:solidFill>
                <a:latin typeface="+mj-lt"/>
                <a:ea typeface="맑은 고딕" pitchFamily="50" charset="-127"/>
                <a:cs typeface="+mn-cs"/>
              </a:defRPr>
            </a:lvl2pPr>
            <a:lvl3pPr marL="1245111" indent="-249023" algn="l" defTabSz="996088" rtl="0" eaLnBrk="1" latinLnBrk="1" hangingPunct="1">
              <a:spcBef>
                <a:spcPct val="20000"/>
              </a:spcBef>
              <a:buFont typeface="Arial" pitchFamily="34" charset="0"/>
              <a:buNone/>
              <a:defRPr lang="ko-KR" altLang="en-US" sz="2001" i="1" kern="1200" baseline="0">
                <a:solidFill>
                  <a:schemeClr val="tx1"/>
                </a:solidFill>
                <a:latin typeface="+mj-lt"/>
                <a:ea typeface="맑은 고딕" pitchFamily="50" charset="-127"/>
                <a:cs typeface="+mn-cs"/>
              </a:defRPr>
            </a:lvl3pPr>
            <a:lvl4pPr marL="1743155" indent="-249023" algn="l" defTabSz="996088" rtl="0" eaLnBrk="1" latinLnBrk="1" hangingPunct="1">
              <a:spcBef>
                <a:spcPct val="20000"/>
              </a:spcBef>
              <a:buFont typeface="Arial" pitchFamily="34" charset="0"/>
              <a:buNone/>
              <a:defRPr lang="ko-KR" altLang="en-US" sz="2001" i="1" kern="1200" baseline="0">
                <a:solidFill>
                  <a:schemeClr val="tx1"/>
                </a:solidFill>
                <a:latin typeface="+mj-lt"/>
                <a:ea typeface="맑은 고딕" pitchFamily="50" charset="-127"/>
                <a:cs typeface="+mn-cs"/>
              </a:defRPr>
            </a:lvl4pPr>
            <a:lvl5pPr marL="2241199" indent="-249023" algn="l" defTabSz="996088" rtl="0" eaLnBrk="1" latinLnBrk="1" hangingPunct="1">
              <a:spcBef>
                <a:spcPct val="20000"/>
              </a:spcBef>
              <a:buFont typeface="Arial" pitchFamily="34" charset="0"/>
              <a:buNone/>
              <a:defRPr lang="ko-KR" altLang="en-US" sz="2001" i="1" kern="1200" baseline="0">
                <a:solidFill>
                  <a:schemeClr val="tx1"/>
                </a:solidFill>
                <a:latin typeface="+mj-lt"/>
                <a:ea typeface="맑은 고딕" pitchFamily="50" charset="-127"/>
                <a:cs typeface="+mn-cs"/>
              </a:defRPr>
            </a:lvl5pPr>
            <a:lvl6pPr marL="2739243" indent="-249023" algn="l" defTabSz="996088" rtl="0" eaLnBrk="1" latinLnBrk="1" hangingPunct="1">
              <a:spcBef>
                <a:spcPct val="20000"/>
              </a:spcBef>
              <a:buFont typeface="Arial" pitchFamily="34" charset="0"/>
              <a:buChar char="•"/>
              <a:defRPr sz="2201" kern="1200">
                <a:solidFill>
                  <a:schemeClr val="tx1"/>
                </a:solidFill>
                <a:latin typeface="+mn-lt"/>
                <a:ea typeface="+mn-ea"/>
                <a:cs typeface="+mn-cs"/>
              </a:defRPr>
            </a:lvl6pPr>
            <a:lvl7pPr marL="3237287" indent="-249023" algn="l" defTabSz="996088" rtl="0" eaLnBrk="1" latinLnBrk="1" hangingPunct="1">
              <a:spcBef>
                <a:spcPct val="20000"/>
              </a:spcBef>
              <a:buFont typeface="Arial" pitchFamily="34" charset="0"/>
              <a:buChar char="•"/>
              <a:defRPr sz="2201" kern="1200">
                <a:solidFill>
                  <a:schemeClr val="tx1"/>
                </a:solidFill>
                <a:latin typeface="+mn-lt"/>
                <a:ea typeface="+mn-ea"/>
                <a:cs typeface="+mn-cs"/>
              </a:defRPr>
            </a:lvl7pPr>
            <a:lvl8pPr marL="3735332" indent="-249023" algn="l" defTabSz="996088" rtl="0" eaLnBrk="1" latinLnBrk="1" hangingPunct="1">
              <a:spcBef>
                <a:spcPct val="20000"/>
              </a:spcBef>
              <a:buFont typeface="Arial" pitchFamily="34" charset="0"/>
              <a:buChar char="•"/>
              <a:defRPr sz="2201" kern="1200">
                <a:solidFill>
                  <a:schemeClr val="tx1"/>
                </a:solidFill>
                <a:latin typeface="+mn-lt"/>
                <a:ea typeface="+mn-ea"/>
                <a:cs typeface="+mn-cs"/>
              </a:defRPr>
            </a:lvl8pPr>
            <a:lvl9pPr marL="4233376" indent="-249023" algn="l" defTabSz="996088" rtl="0" eaLnBrk="1" latinLnBrk="1" hangingPunct="1">
              <a:spcBef>
                <a:spcPct val="20000"/>
              </a:spcBef>
              <a:buFont typeface="Arial" pitchFamily="34" charset="0"/>
              <a:buChar char="•"/>
              <a:defRPr sz="2201" kern="1200">
                <a:solidFill>
                  <a:schemeClr val="tx1"/>
                </a:solidFill>
                <a:latin typeface="+mn-lt"/>
                <a:ea typeface="+mn-ea"/>
                <a:cs typeface="+mn-cs"/>
              </a:defRPr>
            </a:lvl9pPr>
          </a:lstStyle>
          <a:p>
            <a:pPr marL="0" indent="0"/>
            <a:endParaRPr lang="en-US" altLang="ko-KR" i="0" dirty="0"/>
          </a:p>
          <a:p>
            <a:pPr marL="0" indent="0"/>
            <a:endParaRPr lang="en-US" altLang="ko-KR" i="0" dirty="0"/>
          </a:p>
          <a:p>
            <a:pPr marL="0" indent="0"/>
            <a:endParaRPr lang="en-US" altLang="ko-KR" i="0" dirty="0"/>
          </a:p>
          <a:p>
            <a:pPr marL="0" indent="0"/>
            <a:endParaRPr lang="en-US" altLang="ko-KR" i="0" dirty="0"/>
          </a:p>
          <a:p>
            <a:pPr marL="0" indent="0"/>
            <a:r>
              <a:rPr lang="en-GB" altLang="ko-KR" i="0" dirty="0"/>
              <a:t>Best Parameter: </a:t>
            </a:r>
          </a:p>
          <a:p>
            <a:pPr marL="342900" indent="-342900">
              <a:buFont typeface="Arial" panose="020B0604020202020204" pitchFamily="34" charset="0"/>
              <a:buChar char="•"/>
            </a:pPr>
            <a:r>
              <a:rPr lang="en-GB" altLang="ko-KR" i="0" dirty="0" err="1"/>
              <a:t>n_estimators</a:t>
            </a:r>
            <a:r>
              <a:rPr lang="en-GB" altLang="ko-KR" i="0" dirty="0"/>
              <a:t>: 100,</a:t>
            </a:r>
          </a:p>
          <a:p>
            <a:pPr marL="342900" indent="-342900">
              <a:buFont typeface="Arial" panose="020B0604020202020204" pitchFamily="34" charset="0"/>
              <a:buChar char="•"/>
            </a:pPr>
            <a:r>
              <a:rPr lang="en-GB" altLang="ko-KR" i="0" dirty="0" err="1"/>
              <a:t>max_leaf_nodes</a:t>
            </a:r>
            <a:r>
              <a:rPr lang="en-GB" altLang="ko-KR" i="0" dirty="0"/>
              <a:t>: 6,</a:t>
            </a:r>
          </a:p>
          <a:p>
            <a:pPr marL="342900" indent="-342900">
              <a:buFont typeface="Arial" panose="020B0604020202020204" pitchFamily="34" charset="0"/>
              <a:buChar char="•"/>
            </a:pPr>
            <a:r>
              <a:rPr lang="en-GB" altLang="ko-KR" i="0" dirty="0" err="1"/>
              <a:t>max_features</a:t>
            </a:r>
            <a:r>
              <a:rPr lang="en-GB" altLang="ko-KR" i="0" dirty="0"/>
              <a:t>: None,</a:t>
            </a:r>
          </a:p>
          <a:p>
            <a:pPr marL="342900" indent="-342900">
              <a:buFont typeface="Arial" panose="020B0604020202020204" pitchFamily="34" charset="0"/>
              <a:buChar char="•"/>
            </a:pPr>
            <a:r>
              <a:rPr lang="en-GB" altLang="ko-KR" i="0" dirty="0" err="1"/>
              <a:t>max_depth</a:t>
            </a:r>
            <a:r>
              <a:rPr lang="en-GB" altLang="ko-KR" i="0" dirty="0"/>
              <a:t>: 6</a:t>
            </a:r>
          </a:p>
          <a:p>
            <a:pPr marL="0" indent="0"/>
            <a:endParaRPr lang="en-GB" altLang="ko-KR" i="0" dirty="0"/>
          </a:p>
        </p:txBody>
      </p:sp>
    </p:spTree>
    <p:extLst>
      <p:ext uri="{BB962C8B-B14F-4D97-AF65-F5344CB8AC3E}">
        <p14:creationId xmlns:p14="http://schemas.microsoft.com/office/powerpoint/2010/main" val="2418707128"/>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Modelling</a:t>
            </a:r>
            <a:endParaRPr lang="ko-KR" altLang="en-US" dirty="0"/>
          </a:p>
        </p:txBody>
      </p:sp>
      <p:sp>
        <p:nvSpPr>
          <p:cNvPr id="7" name="내용 개체 틀 36">
            <a:extLst>
              <a:ext uri="{FF2B5EF4-FFF2-40B4-BE49-F238E27FC236}">
                <a16:creationId xmlns:a16="http://schemas.microsoft.com/office/drawing/2014/main" id="{F6D89C1B-E734-4F26-925B-21D2CDF0E72C}"/>
              </a:ext>
            </a:extLst>
          </p:cNvPr>
          <p:cNvSpPr txBox="1">
            <a:spLocks/>
          </p:cNvSpPr>
          <p:nvPr/>
        </p:nvSpPr>
        <p:spPr>
          <a:xfrm>
            <a:off x="767408" y="5112215"/>
            <a:ext cx="11593288" cy="798568"/>
          </a:xfrm>
          <a:prstGeom prst="rect">
            <a:avLst/>
          </a:prstGeom>
        </p:spPr>
        <p:txBody>
          <a:bodyPr vert="horz" lIns="99569" tIns="49785" rIns="99569" bIns="49785" rtlCol="0">
            <a:normAutofit/>
          </a:bodyPr>
          <a:lstStyle>
            <a:lvl1pPr marL="373533" indent="-373533" algn="l" defTabSz="996088" rtl="0" eaLnBrk="1" latinLnBrk="1" hangingPunct="1">
              <a:spcBef>
                <a:spcPct val="20000"/>
              </a:spcBef>
              <a:buFont typeface="Arial" pitchFamily="34" charset="0"/>
              <a:buNone/>
              <a:defRPr lang="ko-KR" altLang="en-US" sz="2001" i="1" kern="1200" baseline="0">
                <a:solidFill>
                  <a:schemeClr val="tx1"/>
                </a:solidFill>
                <a:latin typeface="+mj-lt"/>
                <a:ea typeface="맑은 고딕" pitchFamily="50" charset="-127"/>
                <a:cs typeface="+mn-cs"/>
              </a:defRPr>
            </a:lvl1pPr>
            <a:lvl2pPr marL="809322" indent="-311277" algn="l" defTabSz="996088" rtl="0" eaLnBrk="1" latinLnBrk="1" hangingPunct="1">
              <a:spcBef>
                <a:spcPct val="20000"/>
              </a:spcBef>
              <a:buFont typeface="Arial" pitchFamily="34" charset="0"/>
              <a:buNone/>
              <a:defRPr lang="ko-KR" altLang="en-US" sz="2001" i="1" kern="1200" baseline="0">
                <a:solidFill>
                  <a:schemeClr val="tx1"/>
                </a:solidFill>
                <a:latin typeface="+mj-lt"/>
                <a:ea typeface="맑은 고딕" pitchFamily="50" charset="-127"/>
                <a:cs typeface="+mn-cs"/>
              </a:defRPr>
            </a:lvl2pPr>
            <a:lvl3pPr marL="1245111" indent="-249023" algn="l" defTabSz="996088" rtl="0" eaLnBrk="1" latinLnBrk="1" hangingPunct="1">
              <a:spcBef>
                <a:spcPct val="20000"/>
              </a:spcBef>
              <a:buFont typeface="Arial" pitchFamily="34" charset="0"/>
              <a:buNone/>
              <a:defRPr lang="ko-KR" altLang="en-US" sz="2001" i="1" kern="1200" baseline="0">
                <a:solidFill>
                  <a:schemeClr val="tx1"/>
                </a:solidFill>
                <a:latin typeface="+mj-lt"/>
                <a:ea typeface="맑은 고딕" pitchFamily="50" charset="-127"/>
                <a:cs typeface="+mn-cs"/>
              </a:defRPr>
            </a:lvl3pPr>
            <a:lvl4pPr marL="1743155" indent="-249023" algn="l" defTabSz="996088" rtl="0" eaLnBrk="1" latinLnBrk="1" hangingPunct="1">
              <a:spcBef>
                <a:spcPct val="20000"/>
              </a:spcBef>
              <a:buFont typeface="Arial" pitchFamily="34" charset="0"/>
              <a:buNone/>
              <a:defRPr lang="ko-KR" altLang="en-US" sz="2001" i="1" kern="1200" baseline="0">
                <a:solidFill>
                  <a:schemeClr val="tx1"/>
                </a:solidFill>
                <a:latin typeface="+mj-lt"/>
                <a:ea typeface="맑은 고딕" pitchFamily="50" charset="-127"/>
                <a:cs typeface="+mn-cs"/>
              </a:defRPr>
            </a:lvl4pPr>
            <a:lvl5pPr marL="2241199" indent="-249023" algn="l" defTabSz="996088" rtl="0" eaLnBrk="1" latinLnBrk="1" hangingPunct="1">
              <a:spcBef>
                <a:spcPct val="20000"/>
              </a:spcBef>
              <a:buFont typeface="Arial" pitchFamily="34" charset="0"/>
              <a:buNone/>
              <a:defRPr lang="ko-KR" altLang="en-US" sz="2001" i="1" kern="1200" baseline="0">
                <a:solidFill>
                  <a:schemeClr val="tx1"/>
                </a:solidFill>
                <a:latin typeface="+mj-lt"/>
                <a:ea typeface="맑은 고딕" pitchFamily="50" charset="-127"/>
                <a:cs typeface="+mn-cs"/>
              </a:defRPr>
            </a:lvl5pPr>
            <a:lvl6pPr marL="2739243" indent="-249023" algn="l" defTabSz="996088" rtl="0" eaLnBrk="1" latinLnBrk="1" hangingPunct="1">
              <a:spcBef>
                <a:spcPct val="20000"/>
              </a:spcBef>
              <a:buFont typeface="Arial" pitchFamily="34" charset="0"/>
              <a:buChar char="•"/>
              <a:defRPr sz="2201" kern="1200">
                <a:solidFill>
                  <a:schemeClr val="tx1"/>
                </a:solidFill>
                <a:latin typeface="+mn-lt"/>
                <a:ea typeface="+mn-ea"/>
                <a:cs typeface="+mn-cs"/>
              </a:defRPr>
            </a:lvl6pPr>
            <a:lvl7pPr marL="3237287" indent="-249023" algn="l" defTabSz="996088" rtl="0" eaLnBrk="1" latinLnBrk="1" hangingPunct="1">
              <a:spcBef>
                <a:spcPct val="20000"/>
              </a:spcBef>
              <a:buFont typeface="Arial" pitchFamily="34" charset="0"/>
              <a:buChar char="•"/>
              <a:defRPr sz="2201" kern="1200">
                <a:solidFill>
                  <a:schemeClr val="tx1"/>
                </a:solidFill>
                <a:latin typeface="+mn-lt"/>
                <a:ea typeface="+mn-ea"/>
                <a:cs typeface="+mn-cs"/>
              </a:defRPr>
            </a:lvl7pPr>
            <a:lvl8pPr marL="3735332" indent="-249023" algn="l" defTabSz="996088" rtl="0" eaLnBrk="1" latinLnBrk="1" hangingPunct="1">
              <a:spcBef>
                <a:spcPct val="20000"/>
              </a:spcBef>
              <a:buFont typeface="Arial" pitchFamily="34" charset="0"/>
              <a:buChar char="•"/>
              <a:defRPr sz="2201" kern="1200">
                <a:solidFill>
                  <a:schemeClr val="tx1"/>
                </a:solidFill>
                <a:latin typeface="+mn-lt"/>
                <a:ea typeface="+mn-ea"/>
                <a:cs typeface="+mn-cs"/>
              </a:defRPr>
            </a:lvl8pPr>
            <a:lvl9pPr marL="4233376" indent="-249023" algn="l" defTabSz="996088" rtl="0" eaLnBrk="1" latinLnBrk="1" hangingPunct="1">
              <a:spcBef>
                <a:spcPct val="20000"/>
              </a:spcBef>
              <a:buFont typeface="Arial" pitchFamily="34" charset="0"/>
              <a:buChar char="•"/>
              <a:defRPr sz="2201" kern="1200">
                <a:solidFill>
                  <a:schemeClr val="tx1"/>
                </a:solidFill>
                <a:latin typeface="+mn-lt"/>
                <a:ea typeface="+mn-ea"/>
                <a:cs typeface="+mn-cs"/>
              </a:defRPr>
            </a:lvl9pPr>
          </a:lstStyle>
          <a:p>
            <a:pPr marL="0" indent="0"/>
            <a:r>
              <a:rPr lang="en-US" altLang="ko-KR" i="0" dirty="0"/>
              <a:t>		RF Baseline 				Hyperparameter Tuning</a:t>
            </a:r>
          </a:p>
          <a:p>
            <a:pPr marL="342900" indent="-342900">
              <a:buFont typeface="Wingdings" panose="05000000000000000000" pitchFamily="2" charset="2"/>
              <a:buChar char="q"/>
            </a:pPr>
            <a:endParaRPr lang="en-US" altLang="ko-KR" i="0" dirty="0"/>
          </a:p>
          <a:p>
            <a:pPr marL="342900" indent="-342900">
              <a:buFont typeface="Wingdings" panose="05000000000000000000" pitchFamily="2" charset="2"/>
              <a:buChar char="q"/>
            </a:pPr>
            <a:endParaRPr lang="en-US" altLang="ko-KR" i="0" dirty="0"/>
          </a:p>
          <a:p>
            <a:pPr marL="342900" indent="-342900">
              <a:buFont typeface="Wingdings" panose="05000000000000000000" pitchFamily="2" charset="2"/>
              <a:buChar char="q"/>
            </a:pPr>
            <a:endParaRPr lang="en-US" altLang="ko-KR" i="0" dirty="0"/>
          </a:p>
          <a:p>
            <a:pPr marL="342900" indent="-342900">
              <a:buFont typeface="Wingdings" panose="05000000000000000000" pitchFamily="2" charset="2"/>
              <a:buChar char="q"/>
            </a:pPr>
            <a:endParaRPr lang="en-US" altLang="ko-KR" i="0" dirty="0"/>
          </a:p>
          <a:p>
            <a:pPr marL="342900" indent="-342900">
              <a:buFont typeface="Wingdings" panose="05000000000000000000" pitchFamily="2" charset="2"/>
              <a:buChar char="q"/>
            </a:pPr>
            <a:endParaRPr lang="en-US" altLang="ko-KR" i="0" dirty="0"/>
          </a:p>
          <a:p>
            <a:pPr marL="0" indent="0"/>
            <a:endParaRPr lang="en-US" altLang="ko-KR" i="0" dirty="0"/>
          </a:p>
          <a:p>
            <a:pPr marL="0" indent="0"/>
            <a:endParaRPr lang="en-GB" altLang="ko-KR" i="0" dirty="0"/>
          </a:p>
        </p:txBody>
      </p:sp>
      <p:graphicFrame>
        <p:nvGraphicFramePr>
          <p:cNvPr id="3" name="Table 3">
            <a:extLst>
              <a:ext uri="{FF2B5EF4-FFF2-40B4-BE49-F238E27FC236}">
                <a16:creationId xmlns:a16="http://schemas.microsoft.com/office/drawing/2014/main" id="{0F429CE2-F888-494F-B227-F336120EA67B}"/>
              </a:ext>
            </a:extLst>
          </p:cNvPr>
          <p:cNvGraphicFramePr>
            <a:graphicFrameLocks noGrp="1"/>
          </p:cNvGraphicFramePr>
          <p:nvPr>
            <p:extLst>
              <p:ext uri="{D42A27DB-BD31-4B8C-83A1-F6EECF244321}">
                <p14:modId xmlns:p14="http://schemas.microsoft.com/office/powerpoint/2010/main" val="4274415601"/>
              </p:ext>
            </p:extLst>
          </p:nvPr>
        </p:nvGraphicFramePr>
        <p:xfrm>
          <a:off x="3326578" y="5511499"/>
          <a:ext cx="5718960" cy="1320800"/>
        </p:xfrm>
        <a:graphic>
          <a:graphicData uri="http://schemas.openxmlformats.org/drawingml/2006/table">
            <a:tbl>
              <a:tblPr firstRow="1" bandRow="1">
                <a:tableStyleId>{5C22544A-7EE6-4342-B048-85BDC9FD1C3A}</a:tableStyleId>
              </a:tblPr>
              <a:tblGrid>
                <a:gridCol w="452795">
                  <a:extLst>
                    <a:ext uri="{9D8B030D-6E8A-4147-A177-3AD203B41FA5}">
                      <a16:colId xmlns:a16="http://schemas.microsoft.com/office/drawing/2014/main" val="2086251333"/>
                    </a:ext>
                  </a:extLst>
                </a:gridCol>
                <a:gridCol w="2863578">
                  <a:extLst>
                    <a:ext uri="{9D8B030D-6E8A-4147-A177-3AD203B41FA5}">
                      <a16:colId xmlns:a16="http://schemas.microsoft.com/office/drawing/2014/main" val="3259705338"/>
                    </a:ext>
                  </a:extLst>
                </a:gridCol>
                <a:gridCol w="1153095">
                  <a:extLst>
                    <a:ext uri="{9D8B030D-6E8A-4147-A177-3AD203B41FA5}">
                      <a16:colId xmlns:a16="http://schemas.microsoft.com/office/drawing/2014/main" val="2289855071"/>
                    </a:ext>
                  </a:extLst>
                </a:gridCol>
                <a:gridCol w="1249492">
                  <a:extLst>
                    <a:ext uri="{9D8B030D-6E8A-4147-A177-3AD203B41FA5}">
                      <a16:colId xmlns:a16="http://schemas.microsoft.com/office/drawing/2014/main" val="1957489121"/>
                    </a:ext>
                  </a:extLst>
                </a:gridCol>
              </a:tblGrid>
              <a:tr h="370840">
                <a:tc>
                  <a:txBody>
                    <a:bodyPr/>
                    <a:lstStyle/>
                    <a:p>
                      <a:r>
                        <a:rPr lang="en-US" sz="1600" dirty="0"/>
                        <a:t>No</a:t>
                      </a:r>
                      <a:endParaRPr lang="en-GB" sz="1600" dirty="0"/>
                    </a:p>
                  </a:txBody>
                  <a:tcPr/>
                </a:tc>
                <a:tc>
                  <a:txBody>
                    <a:bodyPr/>
                    <a:lstStyle/>
                    <a:p>
                      <a:r>
                        <a:rPr lang="en-US" sz="1600" dirty="0"/>
                        <a:t>Model Name</a:t>
                      </a:r>
                      <a:endParaRPr lang="en-GB" sz="1600" dirty="0"/>
                    </a:p>
                  </a:txBody>
                  <a:tcPr/>
                </a:tc>
                <a:tc>
                  <a:txBody>
                    <a:bodyPr/>
                    <a:lstStyle/>
                    <a:p>
                      <a:r>
                        <a:rPr lang="en-US" sz="1600" dirty="0"/>
                        <a:t>F1 Score – </a:t>
                      </a:r>
                    </a:p>
                    <a:p>
                      <a:r>
                        <a:rPr lang="en-US" sz="1600" dirty="0"/>
                        <a:t>Train</a:t>
                      </a:r>
                      <a:endParaRPr lang="en-GB" sz="1600" dirty="0"/>
                    </a:p>
                  </a:txBody>
                  <a:tcPr/>
                </a:tc>
                <a:tc>
                  <a:txBody>
                    <a:bodyPr/>
                    <a:lstStyle/>
                    <a:p>
                      <a:r>
                        <a:rPr lang="en-US" sz="1600" dirty="0"/>
                        <a:t>F1-Score – </a:t>
                      </a:r>
                    </a:p>
                    <a:p>
                      <a:r>
                        <a:rPr lang="en-US" sz="1600" dirty="0"/>
                        <a:t>Test</a:t>
                      </a:r>
                      <a:endParaRPr lang="en-GB" sz="1600" dirty="0"/>
                    </a:p>
                  </a:txBody>
                  <a:tcPr/>
                </a:tc>
                <a:extLst>
                  <a:ext uri="{0D108BD9-81ED-4DB2-BD59-A6C34878D82A}">
                    <a16:rowId xmlns:a16="http://schemas.microsoft.com/office/drawing/2014/main" val="3033308186"/>
                  </a:ext>
                </a:extLst>
              </a:tr>
              <a:tr h="370840">
                <a:tc>
                  <a:txBody>
                    <a:bodyPr/>
                    <a:lstStyle/>
                    <a:p>
                      <a:r>
                        <a:rPr lang="en-US" sz="1600" dirty="0"/>
                        <a:t>1</a:t>
                      </a:r>
                      <a:endParaRPr lang="en-GB" sz="1600" dirty="0"/>
                    </a:p>
                  </a:txBody>
                  <a:tcPr/>
                </a:tc>
                <a:tc>
                  <a:txBody>
                    <a:bodyPr/>
                    <a:lstStyle/>
                    <a:p>
                      <a:r>
                        <a:rPr lang="en-US" sz="1600" dirty="0"/>
                        <a:t>RF Baseline</a:t>
                      </a:r>
                      <a:endParaRPr lang="en-GB" sz="1600" dirty="0"/>
                    </a:p>
                  </a:txBody>
                  <a:tcPr/>
                </a:tc>
                <a:tc>
                  <a:txBody>
                    <a:bodyPr/>
                    <a:lstStyle/>
                    <a:p>
                      <a:r>
                        <a:rPr lang="en-GB" sz="1600" dirty="0"/>
                        <a:t>0.9973</a:t>
                      </a:r>
                    </a:p>
                  </a:txBody>
                  <a:tcPr/>
                </a:tc>
                <a:tc>
                  <a:txBody>
                    <a:bodyPr/>
                    <a:lstStyle/>
                    <a:p>
                      <a:r>
                        <a:rPr lang="en-GB" sz="1600" dirty="0"/>
                        <a:t>0.9973</a:t>
                      </a:r>
                    </a:p>
                  </a:txBody>
                  <a:tcPr/>
                </a:tc>
                <a:extLst>
                  <a:ext uri="{0D108BD9-81ED-4DB2-BD59-A6C34878D82A}">
                    <a16:rowId xmlns:a16="http://schemas.microsoft.com/office/drawing/2014/main" val="431624930"/>
                  </a:ext>
                </a:extLst>
              </a:tr>
              <a:tr h="370840">
                <a:tc>
                  <a:txBody>
                    <a:bodyPr/>
                    <a:lstStyle/>
                    <a:p>
                      <a:r>
                        <a:rPr lang="en-US" sz="1600" dirty="0"/>
                        <a:t>2</a:t>
                      </a:r>
                      <a:endParaRPr lang="en-GB" sz="1600" dirty="0"/>
                    </a:p>
                  </a:txBody>
                  <a:tcPr/>
                </a:tc>
                <a:tc>
                  <a:txBody>
                    <a:bodyPr/>
                    <a:lstStyle/>
                    <a:p>
                      <a:r>
                        <a:rPr lang="en-US" sz="1600" dirty="0"/>
                        <a:t>RF Hyperparameter Tuning</a:t>
                      </a:r>
                      <a:endParaRPr lang="en-GB" sz="1600" dirty="0"/>
                    </a:p>
                  </a:txBody>
                  <a:tcPr/>
                </a:tc>
                <a:tc>
                  <a:txBody>
                    <a:bodyPr/>
                    <a:lstStyle/>
                    <a:p>
                      <a:r>
                        <a:rPr lang="en-GB" sz="1600" b="0" i="0" kern="1200" dirty="0">
                          <a:solidFill>
                            <a:schemeClr val="dk1"/>
                          </a:solidFill>
                          <a:effectLst/>
                          <a:latin typeface="+mn-lt"/>
                          <a:ea typeface="+mn-ea"/>
                          <a:cs typeface="+mn-cs"/>
                        </a:rPr>
                        <a:t>0.9960</a:t>
                      </a:r>
                      <a:endParaRPr lang="en-GB" sz="1600" dirty="0"/>
                    </a:p>
                  </a:txBody>
                  <a:tcPr/>
                </a:tc>
                <a:tc>
                  <a:txBody>
                    <a:bodyPr/>
                    <a:lstStyle/>
                    <a:p>
                      <a:r>
                        <a:rPr lang="en-GB" sz="1600" b="0" i="0" kern="1200" dirty="0">
                          <a:solidFill>
                            <a:schemeClr val="dk1"/>
                          </a:solidFill>
                          <a:effectLst/>
                          <a:latin typeface="+mn-lt"/>
                          <a:ea typeface="+mn-ea"/>
                          <a:cs typeface="+mn-cs"/>
                        </a:rPr>
                        <a:t>0.9958</a:t>
                      </a:r>
                      <a:endParaRPr lang="en-GB" sz="1600" dirty="0"/>
                    </a:p>
                  </a:txBody>
                  <a:tcPr/>
                </a:tc>
                <a:extLst>
                  <a:ext uri="{0D108BD9-81ED-4DB2-BD59-A6C34878D82A}">
                    <a16:rowId xmlns:a16="http://schemas.microsoft.com/office/drawing/2014/main" val="969978656"/>
                  </a:ext>
                </a:extLst>
              </a:tr>
            </a:tbl>
          </a:graphicData>
        </a:graphic>
      </p:graphicFrame>
      <p:pic>
        <p:nvPicPr>
          <p:cNvPr id="10" name="Picture 9">
            <a:extLst>
              <a:ext uri="{FF2B5EF4-FFF2-40B4-BE49-F238E27FC236}">
                <a16:creationId xmlns:a16="http://schemas.microsoft.com/office/drawing/2014/main" id="{AA6FB9A1-9844-41F5-A096-E161D662B1F7}"/>
              </a:ext>
            </a:extLst>
          </p:cNvPr>
          <p:cNvPicPr>
            <a:picLocks noChangeAspect="1"/>
          </p:cNvPicPr>
          <p:nvPr/>
        </p:nvPicPr>
        <p:blipFill>
          <a:blip r:embed="rId2"/>
          <a:stretch>
            <a:fillRect/>
          </a:stretch>
        </p:blipFill>
        <p:spPr>
          <a:xfrm>
            <a:off x="1127448" y="1196752"/>
            <a:ext cx="4830884" cy="3915463"/>
          </a:xfrm>
          <a:prstGeom prst="rect">
            <a:avLst/>
          </a:prstGeom>
        </p:spPr>
      </p:pic>
      <p:pic>
        <p:nvPicPr>
          <p:cNvPr id="12" name="Picture 11">
            <a:extLst>
              <a:ext uri="{FF2B5EF4-FFF2-40B4-BE49-F238E27FC236}">
                <a16:creationId xmlns:a16="http://schemas.microsoft.com/office/drawing/2014/main" id="{49CFC14D-39C1-4D55-B31D-E85171DBE3E9}"/>
              </a:ext>
            </a:extLst>
          </p:cNvPr>
          <p:cNvPicPr>
            <a:picLocks noChangeAspect="1"/>
          </p:cNvPicPr>
          <p:nvPr/>
        </p:nvPicPr>
        <p:blipFill>
          <a:blip r:embed="rId3"/>
          <a:stretch>
            <a:fillRect/>
          </a:stretch>
        </p:blipFill>
        <p:spPr>
          <a:xfrm>
            <a:off x="6630096" y="1196752"/>
            <a:ext cx="4830884" cy="3915463"/>
          </a:xfrm>
          <a:prstGeom prst="rect">
            <a:avLst/>
          </a:prstGeom>
        </p:spPr>
      </p:pic>
    </p:spTree>
    <p:extLst>
      <p:ext uri="{BB962C8B-B14F-4D97-AF65-F5344CB8AC3E}">
        <p14:creationId xmlns:p14="http://schemas.microsoft.com/office/powerpoint/2010/main" val="2169475207"/>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2279576" y="2600258"/>
            <a:ext cx="3672406" cy="1313189"/>
            <a:chOff x="2139426" y="2323759"/>
            <a:chExt cx="2952327" cy="856786"/>
          </a:xfrm>
        </p:grpSpPr>
        <p:sp>
          <p:nvSpPr>
            <p:cNvPr id="10" name="TextBox 13"/>
            <p:cNvSpPr txBox="1">
              <a:spLocks noChangeArrowheads="1"/>
            </p:cNvSpPr>
            <p:nvPr/>
          </p:nvSpPr>
          <p:spPr bwMode="auto">
            <a:xfrm>
              <a:off x="3298736" y="2323759"/>
              <a:ext cx="987536" cy="381535"/>
            </a:xfrm>
            <a:prstGeom prst="rect">
              <a:avLst/>
            </a:prstGeom>
            <a:noFill/>
            <a:ln w="9525">
              <a:noFill/>
              <a:miter lim="800000"/>
              <a:headEnd/>
              <a:tailEnd/>
            </a:ln>
          </p:spPr>
          <p:txBody>
            <a:bodyPr wrap="square">
              <a:spAutoFit/>
            </a:bodyPr>
            <a:lstStyle/>
            <a:p>
              <a:pPr algn="r"/>
              <a:r>
                <a:rPr lang="en-US" altLang="ko-KR" sz="3200" b="1" dirty="0">
                  <a:solidFill>
                    <a:srgbClr val="6281B6"/>
                  </a:solidFill>
                  <a:latin typeface="+mj-lt"/>
                  <a:ea typeface="맑은 고딕" panose="020B0503020000020004" pitchFamily="50" charset="-127"/>
                </a:rPr>
                <a:t>06 </a:t>
              </a:r>
              <a:endParaRPr lang="ko-KR" altLang="en-US" sz="3200" b="1" dirty="0">
                <a:solidFill>
                  <a:srgbClr val="6281B6"/>
                </a:solidFill>
                <a:latin typeface="+mj-lt"/>
                <a:ea typeface="맑은 고딕" panose="020B0503020000020004" pitchFamily="50" charset="-127"/>
              </a:endParaRPr>
            </a:p>
          </p:txBody>
        </p:sp>
        <p:sp>
          <p:nvSpPr>
            <p:cNvPr id="12" name="Text Box 5"/>
            <p:cNvSpPr txBox="1">
              <a:spLocks noChangeArrowheads="1"/>
            </p:cNvSpPr>
            <p:nvPr/>
          </p:nvSpPr>
          <p:spPr bwMode="auto">
            <a:xfrm>
              <a:off x="2139426" y="2758848"/>
              <a:ext cx="2431329" cy="421697"/>
            </a:xfrm>
            <a:prstGeom prst="rect">
              <a:avLst/>
            </a:prstGeom>
            <a:noFill/>
            <a:ln w="9525">
              <a:noFill/>
              <a:miter lim="800000"/>
              <a:headEnd/>
              <a:tailEnd/>
            </a:ln>
          </p:spPr>
          <p:txBody>
            <a:bodyPr wrap="square">
              <a:spAutoFit/>
            </a:bodyPr>
            <a:lstStyle/>
            <a:p>
              <a:pPr>
                <a:defRPr/>
              </a:pPr>
              <a:r>
                <a:rPr lang="en-US" altLang="ko-KR" sz="3600" b="1" dirty="0">
                  <a:solidFill>
                    <a:srgbClr val="6281B6"/>
                  </a:solidFill>
                  <a:latin typeface="+mj-lt"/>
                  <a:ea typeface="맑은 고딕" panose="020B0503020000020004" pitchFamily="50" charset="-127"/>
                </a:rPr>
                <a:t>Conclusions</a:t>
              </a:r>
            </a:p>
          </p:txBody>
        </p:sp>
        <p:pic>
          <p:nvPicPr>
            <p:cNvPr id="16" name="그림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9007" y="2420888"/>
              <a:ext cx="752746" cy="535922"/>
            </a:xfrm>
            <a:prstGeom prst="rect">
              <a:avLst/>
            </a:prstGeom>
          </p:spPr>
        </p:pic>
      </p:grpSp>
    </p:spTree>
    <p:extLst>
      <p:ext uri="{BB962C8B-B14F-4D97-AF65-F5344CB8AC3E}">
        <p14:creationId xmlns:p14="http://schemas.microsoft.com/office/powerpoint/2010/main" val="4240688326"/>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Conclusions</a:t>
            </a:r>
            <a:endParaRPr lang="ko-KR" altLang="en-US" dirty="0"/>
          </a:p>
        </p:txBody>
      </p:sp>
      <p:sp>
        <p:nvSpPr>
          <p:cNvPr id="37" name="내용 개체 틀 36"/>
          <p:cNvSpPr>
            <a:spLocks noGrp="1"/>
          </p:cNvSpPr>
          <p:nvPr>
            <p:ph idx="1"/>
          </p:nvPr>
        </p:nvSpPr>
        <p:spPr>
          <a:xfrm>
            <a:off x="262593" y="1413243"/>
            <a:ext cx="11522779" cy="5190589"/>
          </a:xfrm>
        </p:spPr>
        <p:txBody>
          <a:bodyPr>
            <a:normAutofit/>
          </a:bodyPr>
          <a:lstStyle/>
          <a:p>
            <a:pPr marL="457200" indent="-457200">
              <a:buFont typeface="+mj-lt"/>
              <a:buAutoNum type="arabicPeriod"/>
            </a:pPr>
            <a:r>
              <a:rPr lang="en-US" altLang="ko-KR" i="0" dirty="0"/>
              <a:t>From the visualization that we got, the difference between legitimate and fraud credit card count is significant, thus make the dataset imbalance.</a:t>
            </a:r>
          </a:p>
          <a:p>
            <a:pPr marL="457200" indent="-457200">
              <a:buFont typeface="+mj-lt"/>
              <a:buAutoNum type="arabicPeriod"/>
            </a:pPr>
            <a:r>
              <a:rPr lang="en-GB" altLang="ko-KR" i="0" dirty="0"/>
              <a:t>From the chart regarding fraud data by gender, more fraudulent credit cards are owned by females. However, the number of female credit card owners is greater than the number of male credit card owners, thus the ratio of female and male credit card fraud owners is almost the same.</a:t>
            </a:r>
          </a:p>
          <a:p>
            <a:pPr marL="457200" indent="-457200">
              <a:buFont typeface="+mj-lt"/>
              <a:buAutoNum type="arabicPeriod"/>
            </a:pPr>
            <a:r>
              <a:rPr lang="en-GB" altLang="ko-KR" i="0" dirty="0"/>
              <a:t>From the visualization results obtained regarding fraud data based on category, credit card fraud occurs more often in </a:t>
            </a:r>
            <a:r>
              <a:rPr lang="en-GB" altLang="ko-KR" i="0" dirty="0" err="1"/>
              <a:t>grocery_pos</a:t>
            </a:r>
            <a:r>
              <a:rPr lang="en-GB" altLang="ko-KR" i="0" dirty="0"/>
              <a:t> and </a:t>
            </a:r>
            <a:r>
              <a:rPr lang="en-GB" altLang="ko-KR" i="0" dirty="0" err="1"/>
              <a:t>shopping_net</a:t>
            </a:r>
            <a:r>
              <a:rPr lang="en-GB" altLang="ko-KR" i="0" dirty="0"/>
              <a:t> type transactions.</a:t>
            </a:r>
          </a:p>
          <a:p>
            <a:pPr marL="457200" indent="-457200">
              <a:buFont typeface="+mj-lt"/>
              <a:buAutoNum type="arabicPeriod"/>
            </a:pPr>
            <a:r>
              <a:rPr lang="en-GB" altLang="ko-KR" i="0" dirty="0"/>
              <a:t>From the Model Evaluation results, it was found that the RF model can predict data more accurately than the SVM, KNN, DT and Gradient Boost models.</a:t>
            </a:r>
            <a:endParaRPr lang="en-US" altLang="ko-KR" i="0" dirty="0"/>
          </a:p>
        </p:txBody>
      </p:sp>
      <p:sp>
        <p:nvSpPr>
          <p:cNvPr id="4" name="내용 개체 틀 36">
            <a:extLst>
              <a:ext uri="{FF2B5EF4-FFF2-40B4-BE49-F238E27FC236}">
                <a16:creationId xmlns:a16="http://schemas.microsoft.com/office/drawing/2014/main" id="{BA1E481F-981D-42AC-9D8C-B0047866B363}"/>
              </a:ext>
            </a:extLst>
          </p:cNvPr>
          <p:cNvSpPr txBox="1">
            <a:spLocks/>
          </p:cNvSpPr>
          <p:nvPr/>
        </p:nvSpPr>
        <p:spPr>
          <a:xfrm>
            <a:off x="695400" y="5733256"/>
            <a:ext cx="8369480" cy="1124744"/>
          </a:xfrm>
          <a:prstGeom prst="rect">
            <a:avLst/>
          </a:prstGeom>
        </p:spPr>
        <p:txBody>
          <a:bodyPr vert="horz" lIns="99569" tIns="49785" rIns="99569" bIns="49785" rtlCol="0">
            <a:normAutofit/>
          </a:bodyPr>
          <a:lstStyle>
            <a:lvl1pPr marL="373533" indent="-373533" algn="l" defTabSz="996088" rtl="0" eaLnBrk="1" latinLnBrk="1" hangingPunct="1">
              <a:spcBef>
                <a:spcPct val="20000"/>
              </a:spcBef>
              <a:buFont typeface="Arial" pitchFamily="34" charset="0"/>
              <a:buNone/>
              <a:defRPr lang="ko-KR" altLang="en-US" sz="2001" i="1" kern="1200" baseline="0">
                <a:solidFill>
                  <a:schemeClr val="tx1"/>
                </a:solidFill>
                <a:latin typeface="+mj-lt"/>
                <a:ea typeface="맑은 고딕" pitchFamily="50" charset="-127"/>
                <a:cs typeface="+mn-cs"/>
              </a:defRPr>
            </a:lvl1pPr>
            <a:lvl2pPr marL="809322" indent="-311277" algn="l" defTabSz="996088" rtl="0" eaLnBrk="1" latinLnBrk="1" hangingPunct="1">
              <a:spcBef>
                <a:spcPct val="20000"/>
              </a:spcBef>
              <a:buFont typeface="Arial" pitchFamily="34" charset="0"/>
              <a:buNone/>
              <a:defRPr lang="ko-KR" altLang="en-US" sz="2001" i="1" kern="1200" baseline="0">
                <a:solidFill>
                  <a:schemeClr val="tx1"/>
                </a:solidFill>
                <a:latin typeface="+mj-lt"/>
                <a:ea typeface="맑은 고딕" pitchFamily="50" charset="-127"/>
                <a:cs typeface="+mn-cs"/>
              </a:defRPr>
            </a:lvl2pPr>
            <a:lvl3pPr marL="1245111" indent="-249023" algn="l" defTabSz="996088" rtl="0" eaLnBrk="1" latinLnBrk="1" hangingPunct="1">
              <a:spcBef>
                <a:spcPct val="20000"/>
              </a:spcBef>
              <a:buFont typeface="Arial" pitchFamily="34" charset="0"/>
              <a:buNone/>
              <a:defRPr lang="ko-KR" altLang="en-US" sz="2001" i="1" kern="1200" baseline="0">
                <a:solidFill>
                  <a:schemeClr val="tx1"/>
                </a:solidFill>
                <a:latin typeface="+mj-lt"/>
                <a:ea typeface="맑은 고딕" pitchFamily="50" charset="-127"/>
                <a:cs typeface="+mn-cs"/>
              </a:defRPr>
            </a:lvl3pPr>
            <a:lvl4pPr marL="1743155" indent="-249023" algn="l" defTabSz="996088" rtl="0" eaLnBrk="1" latinLnBrk="1" hangingPunct="1">
              <a:spcBef>
                <a:spcPct val="20000"/>
              </a:spcBef>
              <a:buFont typeface="Arial" pitchFamily="34" charset="0"/>
              <a:buNone/>
              <a:defRPr lang="ko-KR" altLang="en-US" sz="2001" i="1" kern="1200" baseline="0">
                <a:solidFill>
                  <a:schemeClr val="tx1"/>
                </a:solidFill>
                <a:latin typeface="+mj-lt"/>
                <a:ea typeface="맑은 고딕" pitchFamily="50" charset="-127"/>
                <a:cs typeface="+mn-cs"/>
              </a:defRPr>
            </a:lvl4pPr>
            <a:lvl5pPr marL="2241199" indent="-249023" algn="l" defTabSz="996088" rtl="0" eaLnBrk="1" latinLnBrk="1" hangingPunct="1">
              <a:spcBef>
                <a:spcPct val="20000"/>
              </a:spcBef>
              <a:buFont typeface="Arial" pitchFamily="34" charset="0"/>
              <a:buNone/>
              <a:defRPr lang="ko-KR" altLang="en-US" sz="2001" i="1" kern="1200" baseline="0">
                <a:solidFill>
                  <a:schemeClr val="tx1"/>
                </a:solidFill>
                <a:latin typeface="+mj-lt"/>
                <a:ea typeface="맑은 고딕" pitchFamily="50" charset="-127"/>
                <a:cs typeface="+mn-cs"/>
              </a:defRPr>
            </a:lvl5pPr>
            <a:lvl6pPr marL="2739243" indent="-249023" algn="l" defTabSz="996088" rtl="0" eaLnBrk="1" latinLnBrk="1" hangingPunct="1">
              <a:spcBef>
                <a:spcPct val="20000"/>
              </a:spcBef>
              <a:buFont typeface="Arial" pitchFamily="34" charset="0"/>
              <a:buChar char="•"/>
              <a:defRPr sz="2201" kern="1200">
                <a:solidFill>
                  <a:schemeClr val="tx1"/>
                </a:solidFill>
                <a:latin typeface="+mn-lt"/>
                <a:ea typeface="+mn-ea"/>
                <a:cs typeface="+mn-cs"/>
              </a:defRPr>
            </a:lvl6pPr>
            <a:lvl7pPr marL="3237287" indent="-249023" algn="l" defTabSz="996088" rtl="0" eaLnBrk="1" latinLnBrk="1" hangingPunct="1">
              <a:spcBef>
                <a:spcPct val="20000"/>
              </a:spcBef>
              <a:buFont typeface="Arial" pitchFamily="34" charset="0"/>
              <a:buChar char="•"/>
              <a:defRPr sz="2201" kern="1200">
                <a:solidFill>
                  <a:schemeClr val="tx1"/>
                </a:solidFill>
                <a:latin typeface="+mn-lt"/>
                <a:ea typeface="+mn-ea"/>
                <a:cs typeface="+mn-cs"/>
              </a:defRPr>
            </a:lvl7pPr>
            <a:lvl8pPr marL="3735332" indent="-249023" algn="l" defTabSz="996088" rtl="0" eaLnBrk="1" latinLnBrk="1" hangingPunct="1">
              <a:spcBef>
                <a:spcPct val="20000"/>
              </a:spcBef>
              <a:buFont typeface="Arial" pitchFamily="34" charset="0"/>
              <a:buChar char="•"/>
              <a:defRPr sz="2201" kern="1200">
                <a:solidFill>
                  <a:schemeClr val="tx1"/>
                </a:solidFill>
                <a:latin typeface="+mn-lt"/>
                <a:ea typeface="+mn-ea"/>
                <a:cs typeface="+mn-cs"/>
              </a:defRPr>
            </a:lvl8pPr>
            <a:lvl9pPr marL="4233376" indent="-249023" algn="l" defTabSz="996088" rtl="0" eaLnBrk="1" latinLnBrk="1" hangingPunct="1">
              <a:spcBef>
                <a:spcPct val="20000"/>
              </a:spcBef>
              <a:buFont typeface="Arial" pitchFamily="34" charset="0"/>
              <a:buChar char="•"/>
              <a:defRPr sz="2201" kern="1200">
                <a:solidFill>
                  <a:schemeClr val="tx1"/>
                </a:solidFill>
                <a:latin typeface="+mn-lt"/>
                <a:ea typeface="+mn-ea"/>
                <a:cs typeface="+mn-cs"/>
              </a:defRPr>
            </a:lvl9pPr>
          </a:lstStyle>
          <a:p>
            <a:pPr marL="0" indent="0"/>
            <a:r>
              <a:rPr lang="en-GB" altLang="ko-KR" i="0" dirty="0"/>
              <a:t>Model:</a:t>
            </a:r>
          </a:p>
          <a:p>
            <a:pPr marL="0" indent="0"/>
            <a:r>
              <a:rPr lang="en-GB" altLang="ko-KR" i="0" dirty="0">
                <a:solidFill>
                  <a:srgbClr val="0000FF"/>
                </a:solidFill>
                <a:hlinkClick r:id="rId2">
                  <a:extLst>
                    <a:ext uri="{A12FA001-AC4F-418D-AE19-62706E023703}">
                      <ahyp:hlinkClr xmlns:ahyp="http://schemas.microsoft.com/office/drawing/2018/hyperlinkcolor" val="tx"/>
                    </a:ext>
                  </a:extLst>
                </a:hlinkClick>
              </a:rPr>
              <a:t>https://huggingface.co/spaces/RidwanMS/Prediksi_Credit_Card_Fraud</a:t>
            </a:r>
            <a:endParaRPr lang="en-GB" altLang="ko-KR" i="0" dirty="0"/>
          </a:p>
        </p:txBody>
      </p:sp>
    </p:spTree>
    <p:extLst>
      <p:ext uri="{BB962C8B-B14F-4D97-AF65-F5344CB8AC3E}">
        <p14:creationId xmlns:p14="http://schemas.microsoft.com/office/powerpoint/2010/main" val="1736607908"/>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8266737" y="1700808"/>
            <a:ext cx="3441549" cy="2317720"/>
          </a:xfrm>
        </p:spPr>
        <p:txBody>
          <a:bodyPr/>
          <a:lstStyle/>
          <a:p>
            <a:pPr algn="r"/>
            <a:r>
              <a:rPr lang="en-US" altLang="ko-KR" dirty="0"/>
              <a:t>THANK</a:t>
            </a:r>
            <a:br>
              <a:rPr lang="en-US" altLang="ko-KR" dirty="0"/>
            </a:br>
            <a:r>
              <a:rPr lang="en-US" altLang="ko-KR" dirty="0"/>
              <a:t>YOU</a:t>
            </a:r>
            <a:endParaRPr lang="ko-KR" altLang="en-US" dirty="0"/>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2279576" y="2600258"/>
            <a:ext cx="3672408" cy="1657484"/>
            <a:chOff x="2139425" y="2323759"/>
            <a:chExt cx="2952328" cy="1081420"/>
          </a:xfrm>
        </p:grpSpPr>
        <p:sp>
          <p:nvSpPr>
            <p:cNvPr id="10" name="TextBox 13"/>
            <p:cNvSpPr txBox="1">
              <a:spLocks noChangeArrowheads="1"/>
            </p:cNvSpPr>
            <p:nvPr/>
          </p:nvSpPr>
          <p:spPr bwMode="auto">
            <a:xfrm>
              <a:off x="3298736" y="2323759"/>
              <a:ext cx="987536" cy="584775"/>
            </a:xfrm>
            <a:prstGeom prst="rect">
              <a:avLst/>
            </a:prstGeom>
            <a:noFill/>
            <a:ln w="9525">
              <a:noFill/>
              <a:miter lim="800000"/>
              <a:headEnd/>
              <a:tailEnd/>
            </a:ln>
          </p:spPr>
          <p:txBody>
            <a:bodyPr wrap="square">
              <a:spAutoFit/>
            </a:bodyPr>
            <a:lstStyle/>
            <a:p>
              <a:pPr algn="r"/>
              <a:r>
                <a:rPr lang="en-US" altLang="ko-KR" sz="3200" b="1" dirty="0">
                  <a:solidFill>
                    <a:srgbClr val="6281B6"/>
                  </a:solidFill>
                  <a:latin typeface="+mj-lt"/>
                  <a:ea typeface="맑은 고딕" panose="020B0503020000020004" pitchFamily="50" charset="-127"/>
                </a:rPr>
                <a:t>01 </a:t>
              </a:r>
              <a:endParaRPr lang="ko-KR" altLang="en-US" sz="3200" b="1" dirty="0">
                <a:solidFill>
                  <a:srgbClr val="6281B6"/>
                </a:solidFill>
                <a:latin typeface="+mj-lt"/>
                <a:ea typeface="맑은 고딕" panose="020B0503020000020004" pitchFamily="50" charset="-127"/>
              </a:endParaRPr>
            </a:p>
          </p:txBody>
        </p:sp>
        <p:sp>
          <p:nvSpPr>
            <p:cNvPr id="12" name="Text Box 5"/>
            <p:cNvSpPr txBox="1">
              <a:spLocks noChangeArrowheads="1"/>
            </p:cNvSpPr>
            <p:nvPr/>
          </p:nvSpPr>
          <p:spPr bwMode="auto">
            <a:xfrm>
              <a:off x="2139425" y="2758848"/>
              <a:ext cx="2372399" cy="646331"/>
            </a:xfrm>
            <a:prstGeom prst="rect">
              <a:avLst/>
            </a:prstGeom>
            <a:noFill/>
            <a:ln w="9525">
              <a:noFill/>
              <a:miter lim="800000"/>
              <a:headEnd/>
              <a:tailEnd/>
            </a:ln>
          </p:spPr>
          <p:txBody>
            <a:bodyPr wrap="square">
              <a:spAutoFit/>
            </a:bodyPr>
            <a:lstStyle/>
            <a:p>
              <a:pPr>
                <a:defRPr/>
              </a:pPr>
              <a:r>
                <a:rPr lang="en-US" altLang="ko-KR" sz="3600" b="1" dirty="0">
                  <a:solidFill>
                    <a:srgbClr val="6281B6"/>
                  </a:solidFill>
                  <a:latin typeface="+mj-lt"/>
                  <a:ea typeface="맑은 고딕" panose="020B0503020000020004" pitchFamily="50" charset="-127"/>
                </a:rPr>
                <a:t>Workflow</a:t>
              </a:r>
            </a:p>
          </p:txBody>
        </p:sp>
        <p:pic>
          <p:nvPicPr>
            <p:cNvPr id="16" name="그림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9007" y="2420888"/>
              <a:ext cx="752746" cy="535922"/>
            </a:xfrm>
            <a:prstGeom prst="rect">
              <a:avLst/>
            </a:prstGeom>
          </p:spPr>
        </p:pic>
      </p:gr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Workflow</a:t>
            </a:r>
            <a:endParaRPr lang="ko-KR" altLang="en-US" dirty="0"/>
          </a:p>
        </p:txBody>
      </p:sp>
      <p:sp>
        <p:nvSpPr>
          <p:cNvPr id="3" name="Rectangle: Rounded Corners 2">
            <a:extLst>
              <a:ext uri="{FF2B5EF4-FFF2-40B4-BE49-F238E27FC236}">
                <a16:creationId xmlns:a16="http://schemas.microsoft.com/office/drawing/2014/main" id="{A9E7FF90-B541-4746-B0CF-F696564B0D95}"/>
              </a:ext>
            </a:extLst>
          </p:cNvPr>
          <p:cNvSpPr/>
          <p:nvPr/>
        </p:nvSpPr>
        <p:spPr>
          <a:xfrm>
            <a:off x="377212" y="3320897"/>
            <a:ext cx="1800200"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Searching</a:t>
            </a:r>
            <a:endParaRPr lang="en-GB" dirty="0"/>
          </a:p>
        </p:txBody>
      </p:sp>
      <p:sp>
        <p:nvSpPr>
          <p:cNvPr id="6" name="Rectangle: Rounded Corners 5">
            <a:extLst>
              <a:ext uri="{FF2B5EF4-FFF2-40B4-BE49-F238E27FC236}">
                <a16:creationId xmlns:a16="http://schemas.microsoft.com/office/drawing/2014/main" id="{305FED17-F96A-4537-AF8E-0A4655EC4146}"/>
              </a:ext>
            </a:extLst>
          </p:cNvPr>
          <p:cNvSpPr/>
          <p:nvPr/>
        </p:nvSpPr>
        <p:spPr>
          <a:xfrm>
            <a:off x="2783632" y="3320897"/>
            <a:ext cx="1800200"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Data</a:t>
            </a:r>
          </a:p>
          <a:p>
            <a:pPr algn="ctr"/>
            <a:r>
              <a:rPr lang="en-US" sz="2000" dirty="0"/>
              <a:t>Understanding</a:t>
            </a:r>
            <a:endParaRPr lang="en-GB" sz="2000" dirty="0"/>
          </a:p>
        </p:txBody>
      </p:sp>
      <p:sp>
        <p:nvSpPr>
          <p:cNvPr id="7" name="Rectangle: Rounded Corners 6">
            <a:extLst>
              <a:ext uri="{FF2B5EF4-FFF2-40B4-BE49-F238E27FC236}">
                <a16:creationId xmlns:a16="http://schemas.microsoft.com/office/drawing/2014/main" id="{4861236B-BDB1-40BE-927A-B1B3B1E52D1F}"/>
              </a:ext>
            </a:extLst>
          </p:cNvPr>
          <p:cNvSpPr/>
          <p:nvPr/>
        </p:nvSpPr>
        <p:spPr>
          <a:xfrm>
            <a:off x="5190052" y="3320897"/>
            <a:ext cx="1800200"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EDA and</a:t>
            </a:r>
          </a:p>
          <a:p>
            <a:pPr algn="ctr"/>
            <a:r>
              <a:rPr lang="en-US" dirty="0"/>
              <a:t>Feature </a:t>
            </a:r>
          </a:p>
          <a:p>
            <a:pPr algn="ctr"/>
            <a:r>
              <a:rPr lang="en-US" dirty="0"/>
              <a:t>Engineering</a:t>
            </a:r>
            <a:endParaRPr lang="en-GB" dirty="0"/>
          </a:p>
        </p:txBody>
      </p:sp>
      <p:sp>
        <p:nvSpPr>
          <p:cNvPr id="8" name="Rectangle: Rounded Corners 7">
            <a:extLst>
              <a:ext uri="{FF2B5EF4-FFF2-40B4-BE49-F238E27FC236}">
                <a16:creationId xmlns:a16="http://schemas.microsoft.com/office/drawing/2014/main" id="{32AE0658-40CE-4141-B811-BB5A7F5F82FD}"/>
              </a:ext>
            </a:extLst>
          </p:cNvPr>
          <p:cNvSpPr/>
          <p:nvPr/>
        </p:nvSpPr>
        <p:spPr>
          <a:xfrm>
            <a:off x="7596472" y="3320897"/>
            <a:ext cx="1800200"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Modelling</a:t>
            </a:r>
            <a:endParaRPr lang="en-GB" dirty="0"/>
          </a:p>
        </p:txBody>
      </p:sp>
      <p:sp>
        <p:nvSpPr>
          <p:cNvPr id="9" name="Rectangle: Rounded Corners 8">
            <a:extLst>
              <a:ext uri="{FF2B5EF4-FFF2-40B4-BE49-F238E27FC236}">
                <a16:creationId xmlns:a16="http://schemas.microsoft.com/office/drawing/2014/main" id="{8ADCA1FB-601D-4316-8140-671179CF61B3}"/>
              </a:ext>
            </a:extLst>
          </p:cNvPr>
          <p:cNvSpPr/>
          <p:nvPr/>
        </p:nvSpPr>
        <p:spPr>
          <a:xfrm>
            <a:off x="9985172" y="3320897"/>
            <a:ext cx="1800200"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Searching</a:t>
            </a:r>
            <a:endParaRPr lang="en-GB" dirty="0"/>
          </a:p>
        </p:txBody>
      </p:sp>
      <p:cxnSp>
        <p:nvCxnSpPr>
          <p:cNvPr id="10" name="Straight Arrow Connector 9">
            <a:extLst>
              <a:ext uri="{FF2B5EF4-FFF2-40B4-BE49-F238E27FC236}">
                <a16:creationId xmlns:a16="http://schemas.microsoft.com/office/drawing/2014/main" id="{53EFD86C-A2EE-4E42-8750-3AF4A3DDD479}"/>
              </a:ext>
            </a:extLst>
          </p:cNvPr>
          <p:cNvCxnSpPr>
            <a:stCxn id="3" idx="3"/>
            <a:endCxn id="6" idx="1"/>
          </p:cNvCxnSpPr>
          <p:nvPr/>
        </p:nvCxnSpPr>
        <p:spPr>
          <a:xfrm>
            <a:off x="2177412" y="3824953"/>
            <a:ext cx="606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155BDB5-0D25-449D-9AAC-4B165613A17D}"/>
              </a:ext>
            </a:extLst>
          </p:cNvPr>
          <p:cNvCxnSpPr/>
          <p:nvPr/>
        </p:nvCxnSpPr>
        <p:spPr>
          <a:xfrm>
            <a:off x="4583832" y="3824953"/>
            <a:ext cx="606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903DDE0-67F4-45E1-81D6-61E56828A519}"/>
              </a:ext>
            </a:extLst>
          </p:cNvPr>
          <p:cNvCxnSpPr/>
          <p:nvPr/>
        </p:nvCxnSpPr>
        <p:spPr>
          <a:xfrm>
            <a:off x="6990252" y="3824953"/>
            <a:ext cx="606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21B68D5-747A-472C-BB1B-9443D7597D78}"/>
              </a:ext>
            </a:extLst>
          </p:cNvPr>
          <p:cNvCxnSpPr/>
          <p:nvPr/>
        </p:nvCxnSpPr>
        <p:spPr>
          <a:xfrm>
            <a:off x="9378952" y="3824953"/>
            <a:ext cx="606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2279576" y="2600258"/>
            <a:ext cx="3672408" cy="1867187"/>
            <a:chOff x="2139425" y="2323759"/>
            <a:chExt cx="2952328" cy="1218240"/>
          </a:xfrm>
        </p:grpSpPr>
        <p:sp>
          <p:nvSpPr>
            <p:cNvPr id="10" name="TextBox 13"/>
            <p:cNvSpPr txBox="1">
              <a:spLocks noChangeArrowheads="1"/>
            </p:cNvSpPr>
            <p:nvPr/>
          </p:nvSpPr>
          <p:spPr bwMode="auto">
            <a:xfrm>
              <a:off x="3298736" y="2323759"/>
              <a:ext cx="987536" cy="381535"/>
            </a:xfrm>
            <a:prstGeom prst="rect">
              <a:avLst/>
            </a:prstGeom>
            <a:noFill/>
            <a:ln w="9525">
              <a:noFill/>
              <a:miter lim="800000"/>
              <a:headEnd/>
              <a:tailEnd/>
            </a:ln>
          </p:spPr>
          <p:txBody>
            <a:bodyPr wrap="square">
              <a:spAutoFit/>
            </a:bodyPr>
            <a:lstStyle/>
            <a:p>
              <a:pPr algn="r"/>
              <a:r>
                <a:rPr lang="en-US" altLang="ko-KR" sz="3200" b="1" dirty="0">
                  <a:solidFill>
                    <a:srgbClr val="6281B6"/>
                  </a:solidFill>
                  <a:latin typeface="+mj-lt"/>
                  <a:ea typeface="맑은 고딕" panose="020B0503020000020004" pitchFamily="50" charset="-127"/>
                </a:rPr>
                <a:t>02 </a:t>
              </a:r>
              <a:endParaRPr lang="ko-KR" altLang="en-US" sz="3200" b="1" dirty="0">
                <a:solidFill>
                  <a:srgbClr val="6281B6"/>
                </a:solidFill>
                <a:latin typeface="+mj-lt"/>
                <a:ea typeface="맑은 고딕" panose="020B0503020000020004" pitchFamily="50" charset="-127"/>
              </a:endParaRPr>
            </a:p>
          </p:txBody>
        </p:sp>
        <p:sp>
          <p:nvSpPr>
            <p:cNvPr id="12" name="Text Box 5"/>
            <p:cNvSpPr txBox="1">
              <a:spLocks noChangeArrowheads="1"/>
            </p:cNvSpPr>
            <p:nvPr/>
          </p:nvSpPr>
          <p:spPr bwMode="auto">
            <a:xfrm>
              <a:off x="2139425" y="2758848"/>
              <a:ext cx="2372399" cy="783151"/>
            </a:xfrm>
            <a:prstGeom prst="rect">
              <a:avLst/>
            </a:prstGeom>
            <a:noFill/>
            <a:ln w="9525">
              <a:noFill/>
              <a:miter lim="800000"/>
              <a:headEnd/>
              <a:tailEnd/>
            </a:ln>
          </p:spPr>
          <p:txBody>
            <a:bodyPr wrap="square">
              <a:spAutoFit/>
            </a:bodyPr>
            <a:lstStyle/>
            <a:p>
              <a:pPr>
                <a:defRPr/>
              </a:pPr>
              <a:r>
                <a:rPr lang="en-US" altLang="ko-KR" sz="3600" b="1" dirty="0">
                  <a:solidFill>
                    <a:srgbClr val="6281B6"/>
                  </a:solidFill>
                  <a:latin typeface="+mj-lt"/>
                  <a:ea typeface="맑은 고딕" panose="020B0503020000020004" pitchFamily="50" charset="-127"/>
                </a:rPr>
                <a:t>Data Searching</a:t>
              </a:r>
            </a:p>
          </p:txBody>
        </p:sp>
        <p:pic>
          <p:nvPicPr>
            <p:cNvPr id="16" name="그림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9007" y="2420888"/>
              <a:ext cx="752746" cy="535922"/>
            </a:xfrm>
            <a:prstGeom prst="rect">
              <a:avLst/>
            </a:prstGeom>
          </p:spPr>
        </p:pic>
      </p:grpSp>
    </p:spTree>
    <p:extLst>
      <p:ext uri="{BB962C8B-B14F-4D97-AF65-F5344CB8AC3E}">
        <p14:creationId xmlns:p14="http://schemas.microsoft.com/office/powerpoint/2010/main" val="3490902262"/>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Data Searching</a:t>
            </a:r>
            <a:endParaRPr lang="ko-KR" altLang="en-US" dirty="0"/>
          </a:p>
        </p:txBody>
      </p:sp>
      <p:sp>
        <p:nvSpPr>
          <p:cNvPr id="37" name="내용 개체 틀 36"/>
          <p:cNvSpPr>
            <a:spLocks noGrp="1"/>
          </p:cNvSpPr>
          <p:nvPr>
            <p:ph idx="1"/>
          </p:nvPr>
        </p:nvSpPr>
        <p:spPr/>
        <p:txBody>
          <a:bodyPr/>
          <a:lstStyle/>
          <a:p>
            <a:r>
              <a:rPr lang="en-US" altLang="ko-KR" i="0" dirty="0"/>
              <a:t>Website used:</a:t>
            </a:r>
          </a:p>
          <a:p>
            <a:endParaRPr lang="en-US" altLang="ko-KR" i="0" dirty="0"/>
          </a:p>
          <a:p>
            <a:pPr>
              <a:buFont typeface="Arial" panose="020B0604020202020204" pitchFamily="34" charset="0"/>
              <a:buChar char="•"/>
            </a:pPr>
            <a:r>
              <a:rPr lang="en-US" altLang="ko-KR" i="0" dirty="0">
                <a:hlinkClick r:id="rId2"/>
              </a:rPr>
              <a:t>Kaggle datasets</a:t>
            </a:r>
            <a:endParaRPr lang="en-US" altLang="ko-KR" i="0" dirty="0"/>
          </a:p>
          <a:p>
            <a:pPr marL="0" indent="0"/>
            <a:endParaRPr lang="en-US" altLang="ko-KR" i="0" dirty="0"/>
          </a:p>
          <a:p>
            <a:pPr marL="0" indent="0"/>
            <a:r>
              <a:rPr lang="en-GB" altLang="ko-KR" i="0" dirty="0"/>
              <a:t>Datasets found:</a:t>
            </a:r>
          </a:p>
          <a:p>
            <a:pPr marL="342900" indent="-342900">
              <a:buFont typeface="Arial" panose="020B0604020202020204" pitchFamily="34" charset="0"/>
              <a:buChar char="•"/>
            </a:pPr>
            <a:r>
              <a:rPr lang="en-GB" altLang="ko-KR" i="0" dirty="0">
                <a:hlinkClick r:id="rId3"/>
              </a:rPr>
              <a:t>Loan Default Prediction Dataset</a:t>
            </a:r>
            <a:endParaRPr lang="en-GB" altLang="ko-KR" i="0" dirty="0"/>
          </a:p>
          <a:p>
            <a:pPr marL="342900" indent="-342900">
              <a:buFont typeface="Arial" panose="020B0604020202020204" pitchFamily="34" charset="0"/>
              <a:buChar char="•"/>
            </a:pPr>
            <a:endParaRPr lang="en-GB" altLang="ko-KR" i="0" dirty="0"/>
          </a:p>
          <a:p>
            <a:pPr marL="342900" indent="-342900">
              <a:buFont typeface="Arial" panose="020B0604020202020204" pitchFamily="34" charset="0"/>
              <a:buChar char="•"/>
            </a:pPr>
            <a:r>
              <a:rPr lang="en-GB" altLang="ko-KR" i="0" dirty="0">
                <a:hlinkClick r:id="rId4"/>
              </a:rPr>
              <a:t>Credit Card Fraud Prediction</a:t>
            </a:r>
            <a:r>
              <a:rPr lang="en-GB" altLang="ko-KR" i="0" dirty="0"/>
              <a:t> (Used dataset)</a:t>
            </a:r>
          </a:p>
          <a:p>
            <a:pPr marL="342900" indent="-342900">
              <a:buFont typeface="Arial" panose="020B0604020202020204" pitchFamily="34" charset="0"/>
              <a:buChar char="•"/>
            </a:pPr>
            <a:endParaRPr lang="en-GB" altLang="ko-KR" i="0" dirty="0"/>
          </a:p>
          <a:p>
            <a:pPr marL="342900" indent="-342900">
              <a:buFont typeface="Arial" panose="020B0604020202020204" pitchFamily="34" charset="0"/>
              <a:buChar char="•"/>
            </a:pPr>
            <a:r>
              <a:rPr lang="en-GB" altLang="ko-KR" i="0" dirty="0">
                <a:hlinkClick r:id="rId5"/>
              </a:rPr>
              <a:t>Used car price predictions</a:t>
            </a:r>
            <a:endParaRPr lang="en-GB" altLang="ko-KR" i="0" dirty="0"/>
          </a:p>
          <a:p>
            <a:pPr marL="0" indent="0"/>
            <a:endParaRPr lang="en-GB" altLang="ko-KR" i="0" dirty="0"/>
          </a:p>
          <a:p>
            <a:pPr marL="0" indent="0"/>
            <a:endParaRPr lang="en-GB" altLang="ko-KR" i="0" dirty="0"/>
          </a:p>
          <a:p>
            <a:pPr marL="0" indent="0"/>
            <a:endParaRPr lang="ko-KR" altLang="en-US" i="0" dirty="0"/>
          </a:p>
        </p:txBody>
      </p:sp>
    </p:spTree>
    <p:extLst>
      <p:ext uri="{BB962C8B-B14F-4D97-AF65-F5344CB8AC3E}">
        <p14:creationId xmlns:p14="http://schemas.microsoft.com/office/powerpoint/2010/main" val="3848212844"/>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2279576" y="2600258"/>
            <a:ext cx="3672406" cy="1867187"/>
            <a:chOff x="2139426" y="2323759"/>
            <a:chExt cx="2952327" cy="1218240"/>
          </a:xfrm>
        </p:grpSpPr>
        <p:sp>
          <p:nvSpPr>
            <p:cNvPr id="10" name="TextBox 13"/>
            <p:cNvSpPr txBox="1">
              <a:spLocks noChangeArrowheads="1"/>
            </p:cNvSpPr>
            <p:nvPr/>
          </p:nvSpPr>
          <p:spPr bwMode="auto">
            <a:xfrm>
              <a:off x="3298736" y="2323759"/>
              <a:ext cx="987536" cy="381535"/>
            </a:xfrm>
            <a:prstGeom prst="rect">
              <a:avLst/>
            </a:prstGeom>
            <a:noFill/>
            <a:ln w="9525">
              <a:noFill/>
              <a:miter lim="800000"/>
              <a:headEnd/>
              <a:tailEnd/>
            </a:ln>
          </p:spPr>
          <p:txBody>
            <a:bodyPr wrap="square">
              <a:spAutoFit/>
            </a:bodyPr>
            <a:lstStyle/>
            <a:p>
              <a:pPr algn="r"/>
              <a:r>
                <a:rPr lang="en-US" altLang="ko-KR" sz="3200" b="1" dirty="0">
                  <a:solidFill>
                    <a:srgbClr val="6281B6"/>
                  </a:solidFill>
                  <a:latin typeface="+mj-lt"/>
                  <a:ea typeface="맑은 고딕" panose="020B0503020000020004" pitchFamily="50" charset="-127"/>
                </a:rPr>
                <a:t>03 </a:t>
              </a:r>
              <a:endParaRPr lang="ko-KR" altLang="en-US" sz="3200" b="1" dirty="0">
                <a:solidFill>
                  <a:srgbClr val="6281B6"/>
                </a:solidFill>
                <a:latin typeface="+mj-lt"/>
                <a:ea typeface="맑은 고딕" panose="020B0503020000020004" pitchFamily="50" charset="-127"/>
              </a:endParaRPr>
            </a:p>
          </p:txBody>
        </p:sp>
        <p:sp>
          <p:nvSpPr>
            <p:cNvPr id="12" name="Text Box 5"/>
            <p:cNvSpPr txBox="1">
              <a:spLocks noChangeArrowheads="1"/>
            </p:cNvSpPr>
            <p:nvPr/>
          </p:nvSpPr>
          <p:spPr bwMode="auto">
            <a:xfrm>
              <a:off x="2139426" y="2758848"/>
              <a:ext cx="2431329" cy="783151"/>
            </a:xfrm>
            <a:prstGeom prst="rect">
              <a:avLst/>
            </a:prstGeom>
            <a:noFill/>
            <a:ln w="9525">
              <a:noFill/>
              <a:miter lim="800000"/>
              <a:headEnd/>
              <a:tailEnd/>
            </a:ln>
          </p:spPr>
          <p:txBody>
            <a:bodyPr wrap="square">
              <a:spAutoFit/>
            </a:bodyPr>
            <a:lstStyle/>
            <a:p>
              <a:pPr>
                <a:defRPr/>
              </a:pPr>
              <a:r>
                <a:rPr lang="en-US" altLang="ko-KR" sz="3600" b="1" dirty="0">
                  <a:solidFill>
                    <a:srgbClr val="6281B6"/>
                  </a:solidFill>
                  <a:latin typeface="+mj-lt"/>
                  <a:ea typeface="맑은 고딕" panose="020B0503020000020004" pitchFamily="50" charset="-127"/>
                </a:rPr>
                <a:t>Data Understanding</a:t>
              </a:r>
            </a:p>
          </p:txBody>
        </p:sp>
        <p:pic>
          <p:nvPicPr>
            <p:cNvPr id="16" name="그림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9007" y="2420888"/>
              <a:ext cx="752746" cy="535922"/>
            </a:xfrm>
            <a:prstGeom prst="rect">
              <a:avLst/>
            </a:prstGeom>
          </p:spPr>
        </p:pic>
      </p:grpSp>
    </p:spTree>
    <p:extLst>
      <p:ext uri="{BB962C8B-B14F-4D97-AF65-F5344CB8AC3E}">
        <p14:creationId xmlns:p14="http://schemas.microsoft.com/office/powerpoint/2010/main" val="3400592226"/>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Data Understanding</a:t>
            </a:r>
            <a:endParaRPr lang="ko-KR" altLang="en-US" dirty="0"/>
          </a:p>
        </p:txBody>
      </p:sp>
      <p:sp>
        <p:nvSpPr>
          <p:cNvPr id="37" name="내용 개체 틀 36"/>
          <p:cNvSpPr>
            <a:spLocks noGrp="1"/>
          </p:cNvSpPr>
          <p:nvPr>
            <p:ph idx="1"/>
          </p:nvPr>
        </p:nvSpPr>
        <p:spPr>
          <a:xfrm>
            <a:off x="262593" y="1413243"/>
            <a:ext cx="5041319" cy="4823421"/>
          </a:xfrm>
        </p:spPr>
        <p:txBody>
          <a:bodyPr/>
          <a:lstStyle/>
          <a:p>
            <a:pPr marL="342900" indent="-342900">
              <a:buFont typeface="Arial" panose="020B0604020202020204" pitchFamily="34" charset="0"/>
              <a:buChar char="•"/>
            </a:pPr>
            <a:r>
              <a:rPr lang="en-GB" altLang="ko-KR" i="0" dirty="0"/>
              <a:t>Dataset has 555719 data with 22 attributes.</a:t>
            </a:r>
          </a:p>
          <a:p>
            <a:pPr marL="342900" indent="-342900">
              <a:buFont typeface="Arial" panose="020B0604020202020204" pitchFamily="34" charset="0"/>
              <a:buChar char="•"/>
            </a:pPr>
            <a:r>
              <a:rPr lang="en-GB" altLang="ko-KR" i="0" dirty="0"/>
              <a:t>Attribute list:</a:t>
            </a:r>
          </a:p>
          <a:p>
            <a:pPr marL="0" indent="0"/>
            <a:endParaRPr lang="en-GB" altLang="ko-KR" i="0" dirty="0"/>
          </a:p>
          <a:p>
            <a:pPr marL="0" indent="0"/>
            <a:endParaRPr lang="ko-KR" altLang="en-US" i="0" dirty="0"/>
          </a:p>
        </p:txBody>
      </p:sp>
      <p:graphicFrame>
        <p:nvGraphicFramePr>
          <p:cNvPr id="4" name="Table 4">
            <a:extLst>
              <a:ext uri="{FF2B5EF4-FFF2-40B4-BE49-F238E27FC236}">
                <a16:creationId xmlns:a16="http://schemas.microsoft.com/office/drawing/2014/main" id="{E37A6D58-33B8-4074-9E1F-A9DBF02F6D8C}"/>
              </a:ext>
            </a:extLst>
          </p:cNvPr>
          <p:cNvGraphicFramePr>
            <a:graphicFrameLocks noGrp="1"/>
          </p:cNvGraphicFramePr>
          <p:nvPr>
            <p:extLst>
              <p:ext uri="{D42A27DB-BD31-4B8C-83A1-F6EECF244321}">
                <p14:modId xmlns:p14="http://schemas.microsoft.com/office/powerpoint/2010/main" val="1711916849"/>
              </p:ext>
            </p:extLst>
          </p:nvPr>
        </p:nvGraphicFramePr>
        <p:xfrm>
          <a:off x="262594" y="2237134"/>
          <a:ext cx="5833406" cy="4637450"/>
        </p:xfrm>
        <a:graphic>
          <a:graphicData uri="http://schemas.openxmlformats.org/drawingml/2006/table">
            <a:tbl>
              <a:tblPr firstRow="1" bandRow="1">
                <a:tableStyleId>{5C22544A-7EE6-4342-B048-85BDC9FD1C3A}</a:tableStyleId>
              </a:tblPr>
              <a:tblGrid>
                <a:gridCol w="667433">
                  <a:extLst>
                    <a:ext uri="{9D8B030D-6E8A-4147-A177-3AD203B41FA5}">
                      <a16:colId xmlns:a16="http://schemas.microsoft.com/office/drawing/2014/main" val="2078808590"/>
                    </a:ext>
                  </a:extLst>
                </a:gridCol>
                <a:gridCol w="1917587">
                  <a:extLst>
                    <a:ext uri="{9D8B030D-6E8A-4147-A177-3AD203B41FA5}">
                      <a16:colId xmlns:a16="http://schemas.microsoft.com/office/drawing/2014/main" val="1010825047"/>
                    </a:ext>
                  </a:extLst>
                </a:gridCol>
                <a:gridCol w="3248386">
                  <a:extLst>
                    <a:ext uri="{9D8B030D-6E8A-4147-A177-3AD203B41FA5}">
                      <a16:colId xmlns:a16="http://schemas.microsoft.com/office/drawing/2014/main" val="537025020"/>
                    </a:ext>
                  </a:extLst>
                </a:gridCol>
              </a:tblGrid>
              <a:tr h="375353">
                <a:tc>
                  <a:txBody>
                    <a:bodyPr/>
                    <a:lstStyle/>
                    <a:p>
                      <a:r>
                        <a:rPr lang="en-US" sz="1800" dirty="0"/>
                        <a:t>No</a:t>
                      </a:r>
                      <a:endParaRPr lang="en-GB" sz="1800" dirty="0"/>
                    </a:p>
                  </a:txBody>
                  <a:tcPr/>
                </a:tc>
                <a:tc>
                  <a:txBody>
                    <a:bodyPr/>
                    <a:lstStyle/>
                    <a:p>
                      <a:r>
                        <a:rPr lang="en-US" sz="1800" dirty="0"/>
                        <a:t>Attribute Name</a:t>
                      </a:r>
                      <a:endParaRPr lang="en-GB" sz="1800" dirty="0"/>
                    </a:p>
                  </a:txBody>
                  <a:tcPr/>
                </a:tc>
                <a:tc>
                  <a:txBody>
                    <a:bodyPr/>
                    <a:lstStyle/>
                    <a:p>
                      <a:r>
                        <a:rPr lang="en-US" sz="1800" dirty="0"/>
                        <a:t>Description</a:t>
                      </a:r>
                      <a:endParaRPr lang="en-GB" sz="1800" dirty="0"/>
                    </a:p>
                  </a:txBody>
                  <a:tcPr/>
                </a:tc>
                <a:extLst>
                  <a:ext uri="{0D108BD9-81ED-4DB2-BD59-A6C34878D82A}">
                    <a16:rowId xmlns:a16="http://schemas.microsoft.com/office/drawing/2014/main" val="1265459815"/>
                  </a:ext>
                </a:extLst>
              </a:tr>
              <a:tr h="375353">
                <a:tc>
                  <a:txBody>
                    <a:bodyPr/>
                    <a:lstStyle/>
                    <a:p>
                      <a:r>
                        <a:rPr lang="en-US" sz="1800" dirty="0"/>
                        <a:t>1</a:t>
                      </a:r>
                      <a:endParaRPr lang="en-GB" sz="1800" dirty="0"/>
                    </a:p>
                  </a:txBody>
                  <a:tcPr/>
                </a:tc>
                <a:tc>
                  <a:txBody>
                    <a:bodyPr/>
                    <a:lstStyle/>
                    <a:p>
                      <a:r>
                        <a:rPr lang="en-GB" sz="1400" dirty="0" err="1"/>
                        <a:t>Trans_date_trans_time</a:t>
                      </a:r>
                      <a:endParaRPr lang="en-GB" sz="1400" dirty="0"/>
                    </a:p>
                  </a:txBody>
                  <a:tcPr/>
                </a:tc>
                <a:tc>
                  <a:txBody>
                    <a:bodyPr/>
                    <a:lstStyle/>
                    <a:p>
                      <a:r>
                        <a:rPr lang="en-GB" sz="1400" dirty="0"/>
                        <a:t>Timestamp of the transaction (date and time)</a:t>
                      </a:r>
                    </a:p>
                  </a:txBody>
                  <a:tcPr/>
                </a:tc>
                <a:extLst>
                  <a:ext uri="{0D108BD9-81ED-4DB2-BD59-A6C34878D82A}">
                    <a16:rowId xmlns:a16="http://schemas.microsoft.com/office/drawing/2014/main" val="3494568682"/>
                  </a:ext>
                </a:extLst>
              </a:tr>
              <a:tr h="375353">
                <a:tc>
                  <a:txBody>
                    <a:bodyPr/>
                    <a:lstStyle/>
                    <a:p>
                      <a:r>
                        <a:rPr lang="en-US" sz="1800" dirty="0"/>
                        <a:t>2</a:t>
                      </a:r>
                      <a:endParaRPr lang="en-GB" sz="1800" dirty="0"/>
                    </a:p>
                  </a:txBody>
                  <a:tcPr/>
                </a:tc>
                <a:tc>
                  <a:txBody>
                    <a:bodyPr/>
                    <a:lstStyle/>
                    <a:p>
                      <a:r>
                        <a:rPr lang="en-GB" sz="1400" dirty="0" err="1"/>
                        <a:t>Cc_num</a:t>
                      </a:r>
                      <a:endParaRPr lang="en-GB" sz="1400" dirty="0"/>
                    </a:p>
                  </a:txBody>
                  <a:tcPr/>
                </a:tc>
                <a:tc>
                  <a:txBody>
                    <a:bodyPr/>
                    <a:lstStyle/>
                    <a:p>
                      <a:r>
                        <a:rPr lang="en-GB" sz="1400" dirty="0"/>
                        <a:t>Unique customer identification number</a:t>
                      </a:r>
                    </a:p>
                  </a:txBody>
                  <a:tcPr/>
                </a:tc>
                <a:extLst>
                  <a:ext uri="{0D108BD9-81ED-4DB2-BD59-A6C34878D82A}">
                    <a16:rowId xmlns:a16="http://schemas.microsoft.com/office/drawing/2014/main" val="2362702335"/>
                  </a:ext>
                </a:extLst>
              </a:tr>
              <a:tr h="375353">
                <a:tc>
                  <a:txBody>
                    <a:bodyPr/>
                    <a:lstStyle/>
                    <a:p>
                      <a:r>
                        <a:rPr lang="en-US" sz="1800" dirty="0"/>
                        <a:t>3</a:t>
                      </a:r>
                      <a:endParaRPr lang="en-GB" sz="1800" dirty="0"/>
                    </a:p>
                  </a:txBody>
                  <a:tcPr/>
                </a:tc>
                <a:tc>
                  <a:txBody>
                    <a:bodyPr/>
                    <a:lstStyle/>
                    <a:p>
                      <a:r>
                        <a:rPr lang="en-GB" sz="1400" dirty="0"/>
                        <a:t>Merchant</a:t>
                      </a:r>
                    </a:p>
                  </a:txBody>
                  <a:tcPr/>
                </a:tc>
                <a:tc>
                  <a:txBody>
                    <a:bodyPr/>
                    <a:lstStyle/>
                    <a:p>
                      <a:r>
                        <a:rPr lang="en-GB" sz="1400" dirty="0"/>
                        <a:t>The merchant involved in the transaction</a:t>
                      </a:r>
                    </a:p>
                  </a:txBody>
                  <a:tcPr/>
                </a:tc>
                <a:extLst>
                  <a:ext uri="{0D108BD9-81ED-4DB2-BD59-A6C34878D82A}">
                    <a16:rowId xmlns:a16="http://schemas.microsoft.com/office/drawing/2014/main" val="172972796"/>
                  </a:ext>
                </a:extLst>
              </a:tr>
              <a:tr h="375353">
                <a:tc>
                  <a:txBody>
                    <a:bodyPr/>
                    <a:lstStyle/>
                    <a:p>
                      <a:r>
                        <a:rPr lang="en-US" sz="1800" dirty="0"/>
                        <a:t>4</a:t>
                      </a:r>
                      <a:endParaRPr lang="en-GB" sz="1800" dirty="0"/>
                    </a:p>
                  </a:txBody>
                  <a:tcPr/>
                </a:tc>
                <a:tc>
                  <a:txBody>
                    <a:bodyPr/>
                    <a:lstStyle/>
                    <a:p>
                      <a:r>
                        <a:rPr lang="en-GB" sz="1400" dirty="0"/>
                        <a:t>Category</a:t>
                      </a:r>
                    </a:p>
                  </a:txBody>
                  <a:tcPr/>
                </a:tc>
                <a:tc>
                  <a:txBody>
                    <a:bodyPr/>
                    <a:lstStyle/>
                    <a:p>
                      <a:r>
                        <a:rPr lang="en-GB" sz="1400" dirty="0"/>
                        <a:t>Transaction type (e.g., personal, childcare)</a:t>
                      </a:r>
                    </a:p>
                  </a:txBody>
                  <a:tcPr/>
                </a:tc>
                <a:extLst>
                  <a:ext uri="{0D108BD9-81ED-4DB2-BD59-A6C34878D82A}">
                    <a16:rowId xmlns:a16="http://schemas.microsoft.com/office/drawing/2014/main" val="4073091545"/>
                  </a:ext>
                </a:extLst>
              </a:tr>
              <a:tr h="375353">
                <a:tc>
                  <a:txBody>
                    <a:bodyPr/>
                    <a:lstStyle/>
                    <a:p>
                      <a:r>
                        <a:rPr lang="en-US" sz="1800" dirty="0"/>
                        <a:t>5</a:t>
                      </a:r>
                      <a:endParaRPr lang="en-GB" sz="1800" dirty="0"/>
                    </a:p>
                  </a:txBody>
                  <a:tcPr/>
                </a:tc>
                <a:tc>
                  <a:txBody>
                    <a:bodyPr/>
                    <a:lstStyle/>
                    <a:p>
                      <a:r>
                        <a:rPr lang="en-US" sz="1400" dirty="0"/>
                        <a:t>Amt</a:t>
                      </a:r>
                      <a:endParaRPr lang="en-GB" sz="1400" dirty="0"/>
                    </a:p>
                  </a:txBody>
                  <a:tcPr/>
                </a:tc>
                <a:tc>
                  <a:txBody>
                    <a:bodyPr/>
                    <a:lstStyle/>
                    <a:p>
                      <a:r>
                        <a:rPr lang="en-GB" sz="1400" dirty="0"/>
                        <a:t>Transaction amount</a:t>
                      </a:r>
                    </a:p>
                  </a:txBody>
                  <a:tcPr/>
                </a:tc>
                <a:extLst>
                  <a:ext uri="{0D108BD9-81ED-4DB2-BD59-A6C34878D82A}">
                    <a16:rowId xmlns:a16="http://schemas.microsoft.com/office/drawing/2014/main" val="4024611613"/>
                  </a:ext>
                </a:extLst>
              </a:tr>
              <a:tr h="375353">
                <a:tc>
                  <a:txBody>
                    <a:bodyPr/>
                    <a:lstStyle/>
                    <a:p>
                      <a:r>
                        <a:rPr lang="en-US" sz="1800" dirty="0"/>
                        <a:t>6</a:t>
                      </a:r>
                      <a:endParaRPr lang="en-GB" sz="1800" dirty="0"/>
                    </a:p>
                  </a:txBody>
                  <a:tcPr/>
                </a:tc>
                <a:tc>
                  <a:txBody>
                    <a:bodyPr/>
                    <a:lstStyle/>
                    <a:p>
                      <a:r>
                        <a:rPr lang="en-US" sz="1400" dirty="0"/>
                        <a:t>First</a:t>
                      </a:r>
                      <a:endParaRPr lang="en-GB" sz="1400" dirty="0"/>
                    </a:p>
                  </a:txBody>
                  <a:tcPr/>
                </a:tc>
                <a:tc>
                  <a:txBody>
                    <a:bodyPr/>
                    <a:lstStyle/>
                    <a:p>
                      <a:r>
                        <a:rPr lang="en-GB" sz="1400" dirty="0"/>
                        <a:t>Cardholder's first name</a:t>
                      </a:r>
                    </a:p>
                  </a:txBody>
                  <a:tcPr/>
                </a:tc>
                <a:extLst>
                  <a:ext uri="{0D108BD9-81ED-4DB2-BD59-A6C34878D82A}">
                    <a16:rowId xmlns:a16="http://schemas.microsoft.com/office/drawing/2014/main" val="1019110153"/>
                  </a:ext>
                </a:extLst>
              </a:tr>
              <a:tr h="375353">
                <a:tc>
                  <a:txBody>
                    <a:bodyPr/>
                    <a:lstStyle/>
                    <a:p>
                      <a:r>
                        <a:rPr lang="en-US" sz="1800" dirty="0"/>
                        <a:t>7</a:t>
                      </a:r>
                      <a:endParaRPr lang="en-GB" sz="1800" dirty="0"/>
                    </a:p>
                  </a:txBody>
                  <a:tcPr/>
                </a:tc>
                <a:tc>
                  <a:txBody>
                    <a:bodyPr/>
                    <a:lstStyle/>
                    <a:p>
                      <a:r>
                        <a:rPr lang="en-US" sz="1400" dirty="0"/>
                        <a:t>Last</a:t>
                      </a:r>
                      <a:endParaRPr lang="en-GB" sz="1400" dirty="0"/>
                    </a:p>
                  </a:txBody>
                  <a:tcPr/>
                </a:tc>
                <a:tc>
                  <a:txBody>
                    <a:bodyPr/>
                    <a:lstStyle/>
                    <a:p>
                      <a:r>
                        <a:rPr lang="en-GB" sz="1400" dirty="0"/>
                        <a:t>Cardholder's last name</a:t>
                      </a:r>
                    </a:p>
                  </a:txBody>
                  <a:tcPr/>
                </a:tc>
                <a:extLst>
                  <a:ext uri="{0D108BD9-81ED-4DB2-BD59-A6C34878D82A}">
                    <a16:rowId xmlns:a16="http://schemas.microsoft.com/office/drawing/2014/main" val="3620388724"/>
                  </a:ext>
                </a:extLst>
              </a:tr>
              <a:tr h="375353">
                <a:tc>
                  <a:txBody>
                    <a:bodyPr/>
                    <a:lstStyle/>
                    <a:p>
                      <a:r>
                        <a:rPr lang="en-US" sz="1800" dirty="0"/>
                        <a:t>8</a:t>
                      </a:r>
                      <a:endParaRPr lang="en-GB" sz="1800" dirty="0"/>
                    </a:p>
                  </a:txBody>
                  <a:tcPr/>
                </a:tc>
                <a:tc>
                  <a:txBody>
                    <a:bodyPr/>
                    <a:lstStyle/>
                    <a:p>
                      <a:r>
                        <a:rPr lang="en-US" sz="1400" dirty="0"/>
                        <a:t>Gender</a:t>
                      </a:r>
                      <a:endParaRPr lang="en-GB" sz="1400" dirty="0"/>
                    </a:p>
                  </a:txBody>
                  <a:tcPr/>
                </a:tc>
                <a:tc>
                  <a:txBody>
                    <a:bodyPr/>
                    <a:lstStyle/>
                    <a:p>
                      <a:r>
                        <a:rPr lang="en-GB" sz="1400" dirty="0"/>
                        <a:t>Cardholder's gender</a:t>
                      </a:r>
                    </a:p>
                  </a:txBody>
                  <a:tcPr/>
                </a:tc>
                <a:extLst>
                  <a:ext uri="{0D108BD9-81ED-4DB2-BD59-A6C34878D82A}">
                    <a16:rowId xmlns:a16="http://schemas.microsoft.com/office/drawing/2014/main" val="1692874370"/>
                  </a:ext>
                </a:extLst>
              </a:tr>
              <a:tr h="375353">
                <a:tc>
                  <a:txBody>
                    <a:bodyPr/>
                    <a:lstStyle/>
                    <a:p>
                      <a:r>
                        <a:rPr lang="en-US" sz="1800" dirty="0"/>
                        <a:t>9</a:t>
                      </a:r>
                      <a:endParaRPr lang="en-GB" sz="1800" dirty="0"/>
                    </a:p>
                  </a:txBody>
                  <a:tcPr/>
                </a:tc>
                <a:tc>
                  <a:txBody>
                    <a:bodyPr/>
                    <a:lstStyle/>
                    <a:p>
                      <a:r>
                        <a:rPr lang="en-US" sz="1400" dirty="0"/>
                        <a:t>Street</a:t>
                      </a:r>
                      <a:endParaRPr lang="en-GB" sz="1400" dirty="0"/>
                    </a:p>
                  </a:txBody>
                  <a:tcPr/>
                </a:tc>
                <a:tc>
                  <a:txBody>
                    <a:bodyPr/>
                    <a:lstStyle/>
                    <a:p>
                      <a:r>
                        <a:rPr lang="en-GB" sz="1400" dirty="0"/>
                        <a:t>Cardholder's street address</a:t>
                      </a:r>
                    </a:p>
                  </a:txBody>
                  <a:tcPr/>
                </a:tc>
                <a:extLst>
                  <a:ext uri="{0D108BD9-81ED-4DB2-BD59-A6C34878D82A}">
                    <a16:rowId xmlns:a16="http://schemas.microsoft.com/office/drawing/2014/main" val="1820110618"/>
                  </a:ext>
                </a:extLst>
              </a:tr>
              <a:tr h="375353">
                <a:tc>
                  <a:txBody>
                    <a:bodyPr/>
                    <a:lstStyle/>
                    <a:p>
                      <a:r>
                        <a:rPr lang="en-US" sz="1800" dirty="0"/>
                        <a:t>10</a:t>
                      </a:r>
                      <a:endParaRPr lang="en-GB" sz="1800" dirty="0"/>
                    </a:p>
                  </a:txBody>
                  <a:tcPr/>
                </a:tc>
                <a:tc>
                  <a:txBody>
                    <a:bodyPr/>
                    <a:lstStyle/>
                    <a:p>
                      <a:r>
                        <a:rPr lang="en-US" sz="1400" dirty="0"/>
                        <a:t>City</a:t>
                      </a:r>
                      <a:endParaRPr lang="en-GB" sz="1400" dirty="0"/>
                    </a:p>
                  </a:txBody>
                  <a:tcPr/>
                </a:tc>
                <a:tc>
                  <a:txBody>
                    <a:bodyPr/>
                    <a:lstStyle/>
                    <a:p>
                      <a:r>
                        <a:rPr lang="en-GB" sz="1400" dirty="0"/>
                        <a:t>Cardholder's city of residence</a:t>
                      </a:r>
                    </a:p>
                  </a:txBody>
                  <a:tcPr/>
                </a:tc>
                <a:extLst>
                  <a:ext uri="{0D108BD9-81ED-4DB2-BD59-A6C34878D82A}">
                    <a16:rowId xmlns:a16="http://schemas.microsoft.com/office/drawing/2014/main" val="2647362985"/>
                  </a:ext>
                </a:extLst>
              </a:tr>
              <a:tr h="0">
                <a:tc>
                  <a:txBody>
                    <a:bodyPr/>
                    <a:lstStyle/>
                    <a:p>
                      <a:r>
                        <a:rPr lang="en-US" sz="1800" dirty="0"/>
                        <a:t>11</a:t>
                      </a:r>
                      <a:endParaRPr lang="en-GB" sz="1800" dirty="0"/>
                    </a:p>
                  </a:txBody>
                  <a:tcPr/>
                </a:tc>
                <a:tc>
                  <a:txBody>
                    <a:bodyPr/>
                    <a:lstStyle/>
                    <a:p>
                      <a:r>
                        <a:rPr lang="en-US" sz="1400" dirty="0"/>
                        <a:t>State</a:t>
                      </a:r>
                      <a:endParaRPr lang="en-GB" sz="1400" dirty="0"/>
                    </a:p>
                  </a:txBody>
                  <a:tcPr/>
                </a:tc>
                <a:tc>
                  <a:txBody>
                    <a:bodyPr/>
                    <a:lstStyle/>
                    <a:p>
                      <a:r>
                        <a:rPr lang="en-GB" sz="1400" dirty="0"/>
                        <a:t>Cardholder's state of residence</a:t>
                      </a:r>
                    </a:p>
                  </a:txBody>
                  <a:tcPr/>
                </a:tc>
                <a:extLst>
                  <a:ext uri="{0D108BD9-81ED-4DB2-BD59-A6C34878D82A}">
                    <a16:rowId xmlns:a16="http://schemas.microsoft.com/office/drawing/2014/main" val="3543682298"/>
                  </a:ext>
                </a:extLst>
              </a:tr>
            </a:tbl>
          </a:graphicData>
        </a:graphic>
      </p:graphicFrame>
      <p:graphicFrame>
        <p:nvGraphicFramePr>
          <p:cNvPr id="8" name="Table 4">
            <a:extLst>
              <a:ext uri="{FF2B5EF4-FFF2-40B4-BE49-F238E27FC236}">
                <a16:creationId xmlns:a16="http://schemas.microsoft.com/office/drawing/2014/main" id="{FEC7684A-DB42-42AC-8DF8-988025489107}"/>
              </a:ext>
            </a:extLst>
          </p:cNvPr>
          <p:cNvGraphicFramePr>
            <a:graphicFrameLocks noGrp="1"/>
          </p:cNvGraphicFramePr>
          <p:nvPr>
            <p:extLst>
              <p:ext uri="{D42A27DB-BD31-4B8C-83A1-F6EECF244321}">
                <p14:modId xmlns:p14="http://schemas.microsoft.com/office/powerpoint/2010/main" val="2331892035"/>
              </p:ext>
            </p:extLst>
          </p:nvPr>
        </p:nvGraphicFramePr>
        <p:xfrm>
          <a:off x="6240387" y="2237134"/>
          <a:ext cx="5689020" cy="4647043"/>
        </p:xfrm>
        <a:graphic>
          <a:graphicData uri="http://schemas.openxmlformats.org/drawingml/2006/table">
            <a:tbl>
              <a:tblPr firstRow="1" bandRow="1">
                <a:tableStyleId>{5C22544A-7EE6-4342-B048-85BDC9FD1C3A}</a:tableStyleId>
              </a:tblPr>
              <a:tblGrid>
                <a:gridCol w="650913">
                  <a:extLst>
                    <a:ext uri="{9D8B030D-6E8A-4147-A177-3AD203B41FA5}">
                      <a16:colId xmlns:a16="http://schemas.microsoft.com/office/drawing/2014/main" val="2078808590"/>
                    </a:ext>
                  </a:extLst>
                </a:gridCol>
                <a:gridCol w="1724981">
                  <a:extLst>
                    <a:ext uri="{9D8B030D-6E8A-4147-A177-3AD203B41FA5}">
                      <a16:colId xmlns:a16="http://schemas.microsoft.com/office/drawing/2014/main" val="1010825047"/>
                    </a:ext>
                  </a:extLst>
                </a:gridCol>
                <a:gridCol w="3313126">
                  <a:extLst>
                    <a:ext uri="{9D8B030D-6E8A-4147-A177-3AD203B41FA5}">
                      <a16:colId xmlns:a16="http://schemas.microsoft.com/office/drawing/2014/main" val="537025020"/>
                    </a:ext>
                  </a:extLst>
                </a:gridCol>
              </a:tblGrid>
              <a:tr h="375353">
                <a:tc>
                  <a:txBody>
                    <a:bodyPr/>
                    <a:lstStyle/>
                    <a:p>
                      <a:r>
                        <a:rPr lang="en-US" sz="1800" dirty="0"/>
                        <a:t>No</a:t>
                      </a:r>
                      <a:endParaRPr lang="en-GB" sz="1800" dirty="0"/>
                    </a:p>
                  </a:txBody>
                  <a:tcPr/>
                </a:tc>
                <a:tc>
                  <a:txBody>
                    <a:bodyPr/>
                    <a:lstStyle/>
                    <a:p>
                      <a:r>
                        <a:rPr lang="en-US" sz="1800" dirty="0"/>
                        <a:t>Attribute Name</a:t>
                      </a:r>
                      <a:endParaRPr lang="en-GB" sz="1800" dirty="0"/>
                    </a:p>
                  </a:txBody>
                  <a:tcPr/>
                </a:tc>
                <a:tc>
                  <a:txBody>
                    <a:bodyPr/>
                    <a:lstStyle/>
                    <a:p>
                      <a:r>
                        <a:rPr lang="en-US" sz="1800" dirty="0"/>
                        <a:t>Description</a:t>
                      </a:r>
                      <a:endParaRPr lang="en-GB" sz="1800" dirty="0"/>
                    </a:p>
                  </a:txBody>
                  <a:tcPr/>
                </a:tc>
                <a:extLst>
                  <a:ext uri="{0D108BD9-81ED-4DB2-BD59-A6C34878D82A}">
                    <a16:rowId xmlns:a16="http://schemas.microsoft.com/office/drawing/2014/main" val="1265459815"/>
                  </a:ext>
                </a:extLst>
              </a:tr>
              <a:tr h="375353">
                <a:tc>
                  <a:txBody>
                    <a:bodyPr/>
                    <a:lstStyle/>
                    <a:p>
                      <a:r>
                        <a:rPr lang="en-US" sz="1800" dirty="0"/>
                        <a:t>12</a:t>
                      </a:r>
                      <a:endParaRPr lang="en-GB" sz="1800" dirty="0"/>
                    </a:p>
                  </a:txBody>
                  <a:tcPr/>
                </a:tc>
                <a:tc>
                  <a:txBody>
                    <a:bodyPr/>
                    <a:lstStyle/>
                    <a:p>
                      <a:r>
                        <a:rPr lang="en-US" sz="1400" dirty="0"/>
                        <a:t>Zip</a:t>
                      </a:r>
                      <a:endParaRPr lang="en-GB" sz="1400" dirty="0"/>
                    </a:p>
                  </a:txBody>
                  <a:tcPr/>
                </a:tc>
                <a:tc>
                  <a:txBody>
                    <a:bodyPr/>
                    <a:lstStyle/>
                    <a:p>
                      <a:r>
                        <a:rPr lang="en-GB" sz="1400" dirty="0"/>
                        <a:t>Cardholder's zip code</a:t>
                      </a:r>
                    </a:p>
                  </a:txBody>
                  <a:tcPr/>
                </a:tc>
                <a:extLst>
                  <a:ext uri="{0D108BD9-81ED-4DB2-BD59-A6C34878D82A}">
                    <a16:rowId xmlns:a16="http://schemas.microsoft.com/office/drawing/2014/main" val="3494568682"/>
                  </a:ext>
                </a:extLst>
              </a:tr>
              <a:tr h="375353">
                <a:tc>
                  <a:txBody>
                    <a:bodyPr/>
                    <a:lstStyle/>
                    <a:p>
                      <a:r>
                        <a:rPr lang="en-US" sz="1800" dirty="0"/>
                        <a:t>13</a:t>
                      </a:r>
                      <a:endParaRPr lang="en-GB" sz="1800" dirty="0"/>
                    </a:p>
                  </a:txBody>
                  <a:tcPr/>
                </a:tc>
                <a:tc>
                  <a:txBody>
                    <a:bodyPr/>
                    <a:lstStyle/>
                    <a:p>
                      <a:r>
                        <a:rPr lang="en-US" sz="1400" dirty="0"/>
                        <a:t>Lat</a:t>
                      </a:r>
                      <a:endParaRPr lang="en-GB" sz="1400" dirty="0"/>
                    </a:p>
                  </a:txBody>
                  <a:tcPr/>
                </a:tc>
                <a:tc>
                  <a:txBody>
                    <a:bodyPr/>
                    <a:lstStyle/>
                    <a:p>
                      <a:r>
                        <a:rPr lang="en-GB" sz="1400" dirty="0"/>
                        <a:t>Latitude of cardholder's location</a:t>
                      </a:r>
                    </a:p>
                  </a:txBody>
                  <a:tcPr/>
                </a:tc>
                <a:extLst>
                  <a:ext uri="{0D108BD9-81ED-4DB2-BD59-A6C34878D82A}">
                    <a16:rowId xmlns:a16="http://schemas.microsoft.com/office/drawing/2014/main" val="2362702335"/>
                  </a:ext>
                </a:extLst>
              </a:tr>
              <a:tr h="375353">
                <a:tc>
                  <a:txBody>
                    <a:bodyPr/>
                    <a:lstStyle/>
                    <a:p>
                      <a:r>
                        <a:rPr lang="en-US" sz="1800" dirty="0"/>
                        <a:t>14</a:t>
                      </a:r>
                      <a:endParaRPr lang="en-GB" sz="1800" dirty="0"/>
                    </a:p>
                  </a:txBody>
                  <a:tcPr/>
                </a:tc>
                <a:tc>
                  <a:txBody>
                    <a:bodyPr/>
                    <a:lstStyle/>
                    <a:p>
                      <a:r>
                        <a:rPr lang="en-US" sz="1400" dirty="0"/>
                        <a:t>Long</a:t>
                      </a:r>
                      <a:endParaRPr lang="en-GB" sz="1400" dirty="0"/>
                    </a:p>
                  </a:txBody>
                  <a:tcPr/>
                </a:tc>
                <a:tc>
                  <a:txBody>
                    <a:bodyPr/>
                    <a:lstStyle/>
                    <a:p>
                      <a:r>
                        <a:rPr lang="en-GB" sz="1400" dirty="0"/>
                        <a:t>Longitude of cardholder's location</a:t>
                      </a:r>
                    </a:p>
                  </a:txBody>
                  <a:tcPr/>
                </a:tc>
                <a:extLst>
                  <a:ext uri="{0D108BD9-81ED-4DB2-BD59-A6C34878D82A}">
                    <a16:rowId xmlns:a16="http://schemas.microsoft.com/office/drawing/2014/main" val="172972796"/>
                  </a:ext>
                </a:extLst>
              </a:tr>
              <a:tr h="375353">
                <a:tc>
                  <a:txBody>
                    <a:bodyPr/>
                    <a:lstStyle/>
                    <a:p>
                      <a:r>
                        <a:rPr lang="en-US" sz="1800" dirty="0"/>
                        <a:t>15</a:t>
                      </a:r>
                      <a:endParaRPr lang="en-GB" sz="1800" dirty="0"/>
                    </a:p>
                  </a:txBody>
                  <a:tcPr/>
                </a:tc>
                <a:tc>
                  <a:txBody>
                    <a:bodyPr/>
                    <a:lstStyle/>
                    <a:p>
                      <a:r>
                        <a:rPr lang="en-US" sz="1400" dirty="0" err="1"/>
                        <a:t>City_pop</a:t>
                      </a:r>
                      <a:endParaRPr lang="en-GB" sz="1400" dirty="0"/>
                    </a:p>
                  </a:txBody>
                  <a:tcPr/>
                </a:tc>
                <a:tc>
                  <a:txBody>
                    <a:bodyPr/>
                    <a:lstStyle/>
                    <a:p>
                      <a:r>
                        <a:rPr lang="en-GB" sz="1400" dirty="0"/>
                        <a:t>Population of the cardholder's city</a:t>
                      </a:r>
                    </a:p>
                  </a:txBody>
                  <a:tcPr/>
                </a:tc>
                <a:extLst>
                  <a:ext uri="{0D108BD9-81ED-4DB2-BD59-A6C34878D82A}">
                    <a16:rowId xmlns:a16="http://schemas.microsoft.com/office/drawing/2014/main" val="4073091545"/>
                  </a:ext>
                </a:extLst>
              </a:tr>
              <a:tr h="375353">
                <a:tc>
                  <a:txBody>
                    <a:bodyPr/>
                    <a:lstStyle/>
                    <a:p>
                      <a:r>
                        <a:rPr lang="en-US" sz="1800" dirty="0"/>
                        <a:t>16</a:t>
                      </a:r>
                      <a:endParaRPr lang="en-GB" sz="1800" dirty="0"/>
                    </a:p>
                  </a:txBody>
                  <a:tcPr/>
                </a:tc>
                <a:tc>
                  <a:txBody>
                    <a:bodyPr/>
                    <a:lstStyle/>
                    <a:p>
                      <a:r>
                        <a:rPr lang="en-US" sz="1400" dirty="0"/>
                        <a:t>Job</a:t>
                      </a:r>
                      <a:endParaRPr lang="en-GB" sz="1400" dirty="0"/>
                    </a:p>
                  </a:txBody>
                  <a:tcPr/>
                </a:tc>
                <a:tc>
                  <a:txBody>
                    <a:bodyPr/>
                    <a:lstStyle/>
                    <a:p>
                      <a:r>
                        <a:rPr lang="en-GB" sz="1400" dirty="0"/>
                        <a:t>Cardholder's job title</a:t>
                      </a:r>
                    </a:p>
                  </a:txBody>
                  <a:tcPr/>
                </a:tc>
                <a:extLst>
                  <a:ext uri="{0D108BD9-81ED-4DB2-BD59-A6C34878D82A}">
                    <a16:rowId xmlns:a16="http://schemas.microsoft.com/office/drawing/2014/main" val="4024611613"/>
                  </a:ext>
                </a:extLst>
              </a:tr>
              <a:tr h="375353">
                <a:tc>
                  <a:txBody>
                    <a:bodyPr/>
                    <a:lstStyle/>
                    <a:p>
                      <a:r>
                        <a:rPr lang="en-US" sz="1800" dirty="0"/>
                        <a:t>17</a:t>
                      </a:r>
                      <a:endParaRPr lang="en-GB" sz="1800" dirty="0"/>
                    </a:p>
                  </a:txBody>
                  <a:tcPr/>
                </a:tc>
                <a:tc>
                  <a:txBody>
                    <a:bodyPr/>
                    <a:lstStyle/>
                    <a:p>
                      <a:r>
                        <a:rPr lang="en-US" sz="1400" dirty="0"/>
                        <a:t>Dob</a:t>
                      </a:r>
                      <a:endParaRPr lang="en-GB" sz="1400" dirty="0"/>
                    </a:p>
                  </a:txBody>
                  <a:tcPr/>
                </a:tc>
                <a:tc>
                  <a:txBody>
                    <a:bodyPr/>
                    <a:lstStyle/>
                    <a:p>
                      <a:r>
                        <a:rPr lang="en-GB" sz="1400" dirty="0"/>
                        <a:t>Cardholder's date of birth</a:t>
                      </a:r>
                    </a:p>
                  </a:txBody>
                  <a:tcPr/>
                </a:tc>
                <a:extLst>
                  <a:ext uri="{0D108BD9-81ED-4DB2-BD59-A6C34878D82A}">
                    <a16:rowId xmlns:a16="http://schemas.microsoft.com/office/drawing/2014/main" val="1019110153"/>
                  </a:ext>
                </a:extLst>
              </a:tr>
              <a:tr h="375353">
                <a:tc>
                  <a:txBody>
                    <a:bodyPr/>
                    <a:lstStyle/>
                    <a:p>
                      <a:r>
                        <a:rPr lang="en-US" sz="1800" dirty="0"/>
                        <a:t>18</a:t>
                      </a:r>
                      <a:endParaRPr lang="en-GB" sz="1800" dirty="0"/>
                    </a:p>
                  </a:txBody>
                  <a:tcPr/>
                </a:tc>
                <a:tc>
                  <a:txBody>
                    <a:bodyPr/>
                    <a:lstStyle/>
                    <a:p>
                      <a:r>
                        <a:rPr lang="en-US" sz="1400" dirty="0" err="1"/>
                        <a:t>Trans_num</a:t>
                      </a:r>
                      <a:endParaRPr lang="en-GB" sz="1400" dirty="0"/>
                    </a:p>
                  </a:txBody>
                  <a:tcPr/>
                </a:tc>
                <a:tc>
                  <a:txBody>
                    <a:bodyPr/>
                    <a:lstStyle/>
                    <a:p>
                      <a:r>
                        <a:rPr lang="en-GB" sz="1400" dirty="0"/>
                        <a:t>Unique transaction identifier</a:t>
                      </a:r>
                    </a:p>
                  </a:txBody>
                  <a:tcPr/>
                </a:tc>
                <a:extLst>
                  <a:ext uri="{0D108BD9-81ED-4DB2-BD59-A6C34878D82A}">
                    <a16:rowId xmlns:a16="http://schemas.microsoft.com/office/drawing/2014/main" val="3620388724"/>
                  </a:ext>
                </a:extLst>
              </a:tr>
              <a:tr h="375353">
                <a:tc>
                  <a:txBody>
                    <a:bodyPr/>
                    <a:lstStyle/>
                    <a:p>
                      <a:r>
                        <a:rPr lang="en-US" sz="1800" dirty="0"/>
                        <a:t>19</a:t>
                      </a:r>
                      <a:endParaRPr lang="en-GB" sz="1800" dirty="0"/>
                    </a:p>
                  </a:txBody>
                  <a:tcPr/>
                </a:tc>
                <a:tc>
                  <a:txBody>
                    <a:bodyPr/>
                    <a:lstStyle/>
                    <a:p>
                      <a:r>
                        <a:rPr lang="en-US" sz="1400" dirty="0" err="1"/>
                        <a:t>Unix_time</a:t>
                      </a:r>
                      <a:endParaRPr lang="en-GB" sz="1400" dirty="0"/>
                    </a:p>
                  </a:txBody>
                  <a:tcPr/>
                </a:tc>
                <a:tc>
                  <a:txBody>
                    <a:bodyPr/>
                    <a:lstStyle/>
                    <a:p>
                      <a:r>
                        <a:rPr lang="en-GB" sz="1400" dirty="0"/>
                        <a:t>Transaction timestamp (Unix format)</a:t>
                      </a:r>
                    </a:p>
                  </a:txBody>
                  <a:tcPr/>
                </a:tc>
                <a:extLst>
                  <a:ext uri="{0D108BD9-81ED-4DB2-BD59-A6C34878D82A}">
                    <a16:rowId xmlns:a16="http://schemas.microsoft.com/office/drawing/2014/main" val="1692874370"/>
                  </a:ext>
                </a:extLst>
              </a:tr>
              <a:tr h="375353">
                <a:tc>
                  <a:txBody>
                    <a:bodyPr/>
                    <a:lstStyle/>
                    <a:p>
                      <a:r>
                        <a:rPr lang="en-US" sz="1800" dirty="0"/>
                        <a:t>20</a:t>
                      </a:r>
                      <a:endParaRPr lang="en-GB" sz="1800" dirty="0"/>
                    </a:p>
                  </a:txBody>
                  <a:tcPr/>
                </a:tc>
                <a:tc>
                  <a:txBody>
                    <a:bodyPr/>
                    <a:lstStyle/>
                    <a:p>
                      <a:r>
                        <a:rPr lang="en-US" sz="1400" dirty="0" err="1"/>
                        <a:t>Merch_lat</a:t>
                      </a:r>
                      <a:endParaRPr lang="en-GB" sz="1400" dirty="0"/>
                    </a:p>
                  </a:txBody>
                  <a:tcPr/>
                </a:tc>
                <a:tc>
                  <a:txBody>
                    <a:bodyPr/>
                    <a:lstStyle/>
                    <a:p>
                      <a:r>
                        <a:rPr lang="en-GB" sz="1400" dirty="0"/>
                        <a:t>Merchant's location (latitude)</a:t>
                      </a:r>
                    </a:p>
                  </a:txBody>
                  <a:tcPr/>
                </a:tc>
                <a:extLst>
                  <a:ext uri="{0D108BD9-81ED-4DB2-BD59-A6C34878D82A}">
                    <a16:rowId xmlns:a16="http://schemas.microsoft.com/office/drawing/2014/main" val="1820110618"/>
                  </a:ext>
                </a:extLst>
              </a:tr>
              <a:tr h="375353">
                <a:tc>
                  <a:txBody>
                    <a:bodyPr/>
                    <a:lstStyle/>
                    <a:p>
                      <a:r>
                        <a:rPr lang="en-US" sz="1800" dirty="0"/>
                        <a:t>21</a:t>
                      </a:r>
                      <a:endParaRPr lang="en-GB" sz="1800" dirty="0"/>
                    </a:p>
                  </a:txBody>
                  <a:tcPr/>
                </a:tc>
                <a:tc>
                  <a:txBody>
                    <a:bodyPr/>
                    <a:lstStyle/>
                    <a:p>
                      <a:r>
                        <a:rPr lang="en-US" sz="1400" dirty="0" err="1"/>
                        <a:t>Merch_long</a:t>
                      </a:r>
                      <a:endParaRPr lang="en-GB" sz="1400" dirty="0"/>
                    </a:p>
                  </a:txBody>
                  <a:tcPr/>
                </a:tc>
                <a:tc>
                  <a:txBody>
                    <a:bodyPr/>
                    <a:lstStyle/>
                    <a:p>
                      <a:r>
                        <a:rPr lang="en-GB" sz="1400" dirty="0"/>
                        <a:t>Merchant's location (longitude)</a:t>
                      </a:r>
                    </a:p>
                  </a:txBody>
                  <a:tcPr/>
                </a:tc>
                <a:extLst>
                  <a:ext uri="{0D108BD9-81ED-4DB2-BD59-A6C34878D82A}">
                    <a16:rowId xmlns:a16="http://schemas.microsoft.com/office/drawing/2014/main" val="2647362985"/>
                  </a:ext>
                </a:extLst>
              </a:tr>
              <a:tr h="375353">
                <a:tc>
                  <a:txBody>
                    <a:bodyPr/>
                    <a:lstStyle/>
                    <a:p>
                      <a:r>
                        <a:rPr lang="en-US" sz="1800" dirty="0"/>
                        <a:t>22</a:t>
                      </a:r>
                      <a:endParaRPr lang="en-GB" sz="1800" dirty="0"/>
                    </a:p>
                  </a:txBody>
                  <a:tcPr/>
                </a:tc>
                <a:tc>
                  <a:txBody>
                    <a:bodyPr/>
                    <a:lstStyle/>
                    <a:p>
                      <a:r>
                        <a:rPr lang="en-US" sz="1400" dirty="0" err="1"/>
                        <a:t>Is_fraud</a:t>
                      </a:r>
                      <a:endParaRPr lang="en-GB" sz="1400" dirty="0"/>
                    </a:p>
                  </a:txBody>
                  <a:tcPr/>
                </a:tc>
                <a:tc>
                  <a:txBody>
                    <a:bodyPr/>
                    <a:lstStyle/>
                    <a:p>
                      <a:r>
                        <a:rPr lang="en-GB" sz="1400" dirty="0"/>
                        <a:t>Fraudulent transaction indicator (1 = fraud, 0 = legitimate)</a:t>
                      </a:r>
                    </a:p>
                  </a:txBody>
                  <a:tcPr/>
                </a:tc>
                <a:extLst>
                  <a:ext uri="{0D108BD9-81ED-4DB2-BD59-A6C34878D82A}">
                    <a16:rowId xmlns:a16="http://schemas.microsoft.com/office/drawing/2014/main" val="3543682298"/>
                  </a:ext>
                </a:extLst>
              </a:tr>
            </a:tbl>
          </a:graphicData>
        </a:graphic>
      </p:graphicFrame>
      <p:sp>
        <p:nvSpPr>
          <p:cNvPr id="6" name="내용 개체 틀 36">
            <a:extLst>
              <a:ext uri="{FF2B5EF4-FFF2-40B4-BE49-F238E27FC236}">
                <a16:creationId xmlns:a16="http://schemas.microsoft.com/office/drawing/2014/main" id="{EB71CFE2-F00C-4A0D-A9F5-CD5E0A332F83}"/>
              </a:ext>
            </a:extLst>
          </p:cNvPr>
          <p:cNvSpPr txBox="1">
            <a:spLocks/>
          </p:cNvSpPr>
          <p:nvPr/>
        </p:nvSpPr>
        <p:spPr>
          <a:xfrm>
            <a:off x="6240387" y="1413242"/>
            <a:ext cx="5041319" cy="4823421"/>
          </a:xfrm>
          <a:prstGeom prst="rect">
            <a:avLst/>
          </a:prstGeom>
        </p:spPr>
        <p:txBody>
          <a:bodyPr vert="horz" lIns="99569" tIns="49785" rIns="99569" bIns="49785" rtlCol="0">
            <a:normAutofit/>
          </a:bodyPr>
          <a:lstStyle>
            <a:lvl1pPr marL="373533" indent="-373533" algn="l" defTabSz="996088" rtl="0" eaLnBrk="1" latinLnBrk="1" hangingPunct="1">
              <a:spcBef>
                <a:spcPct val="20000"/>
              </a:spcBef>
              <a:buFont typeface="Arial" pitchFamily="34" charset="0"/>
              <a:buNone/>
              <a:defRPr lang="ko-KR" altLang="en-US" sz="2001" i="1" kern="1200" baseline="0">
                <a:solidFill>
                  <a:schemeClr val="tx1"/>
                </a:solidFill>
                <a:latin typeface="+mj-lt"/>
                <a:ea typeface="맑은 고딕" pitchFamily="50" charset="-127"/>
                <a:cs typeface="+mn-cs"/>
              </a:defRPr>
            </a:lvl1pPr>
            <a:lvl2pPr marL="809322" indent="-311277" algn="l" defTabSz="996088" rtl="0" eaLnBrk="1" latinLnBrk="1" hangingPunct="1">
              <a:spcBef>
                <a:spcPct val="20000"/>
              </a:spcBef>
              <a:buFont typeface="Arial" pitchFamily="34" charset="0"/>
              <a:buNone/>
              <a:defRPr lang="ko-KR" altLang="en-US" sz="2001" i="1" kern="1200" baseline="0">
                <a:solidFill>
                  <a:schemeClr val="tx1"/>
                </a:solidFill>
                <a:latin typeface="+mj-lt"/>
                <a:ea typeface="맑은 고딕" pitchFamily="50" charset="-127"/>
                <a:cs typeface="+mn-cs"/>
              </a:defRPr>
            </a:lvl2pPr>
            <a:lvl3pPr marL="1245111" indent="-249023" algn="l" defTabSz="996088" rtl="0" eaLnBrk="1" latinLnBrk="1" hangingPunct="1">
              <a:spcBef>
                <a:spcPct val="20000"/>
              </a:spcBef>
              <a:buFont typeface="Arial" pitchFamily="34" charset="0"/>
              <a:buNone/>
              <a:defRPr lang="ko-KR" altLang="en-US" sz="2001" i="1" kern="1200" baseline="0">
                <a:solidFill>
                  <a:schemeClr val="tx1"/>
                </a:solidFill>
                <a:latin typeface="+mj-lt"/>
                <a:ea typeface="맑은 고딕" pitchFamily="50" charset="-127"/>
                <a:cs typeface="+mn-cs"/>
              </a:defRPr>
            </a:lvl3pPr>
            <a:lvl4pPr marL="1743155" indent="-249023" algn="l" defTabSz="996088" rtl="0" eaLnBrk="1" latinLnBrk="1" hangingPunct="1">
              <a:spcBef>
                <a:spcPct val="20000"/>
              </a:spcBef>
              <a:buFont typeface="Arial" pitchFamily="34" charset="0"/>
              <a:buNone/>
              <a:defRPr lang="ko-KR" altLang="en-US" sz="2001" i="1" kern="1200" baseline="0">
                <a:solidFill>
                  <a:schemeClr val="tx1"/>
                </a:solidFill>
                <a:latin typeface="+mj-lt"/>
                <a:ea typeface="맑은 고딕" pitchFamily="50" charset="-127"/>
                <a:cs typeface="+mn-cs"/>
              </a:defRPr>
            </a:lvl4pPr>
            <a:lvl5pPr marL="2241199" indent="-249023" algn="l" defTabSz="996088" rtl="0" eaLnBrk="1" latinLnBrk="1" hangingPunct="1">
              <a:spcBef>
                <a:spcPct val="20000"/>
              </a:spcBef>
              <a:buFont typeface="Arial" pitchFamily="34" charset="0"/>
              <a:buNone/>
              <a:defRPr lang="ko-KR" altLang="en-US" sz="2001" i="1" kern="1200" baseline="0">
                <a:solidFill>
                  <a:schemeClr val="tx1"/>
                </a:solidFill>
                <a:latin typeface="+mj-lt"/>
                <a:ea typeface="맑은 고딕" pitchFamily="50" charset="-127"/>
                <a:cs typeface="+mn-cs"/>
              </a:defRPr>
            </a:lvl5pPr>
            <a:lvl6pPr marL="2739243" indent="-249023" algn="l" defTabSz="996088" rtl="0" eaLnBrk="1" latinLnBrk="1" hangingPunct="1">
              <a:spcBef>
                <a:spcPct val="20000"/>
              </a:spcBef>
              <a:buFont typeface="Arial" pitchFamily="34" charset="0"/>
              <a:buChar char="•"/>
              <a:defRPr sz="2201" kern="1200">
                <a:solidFill>
                  <a:schemeClr val="tx1"/>
                </a:solidFill>
                <a:latin typeface="+mn-lt"/>
                <a:ea typeface="+mn-ea"/>
                <a:cs typeface="+mn-cs"/>
              </a:defRPr>
            </a:lvl6pPr>
            <a:lvl7pPr marL="3237287" indent="-249023" algn="l" defTabSz="996088" rtl="0" eaLnBrk="1" latinLnBrk="1" hangingPunct="1">
              <a:spcBef>
                <a:spcPct val="20000"/>
              </a:spcBef>
              <a:buFont typeface="Arial" pitchFamily="34" charset="0"/>
              <a:buChar char="•"/>
              <a:defRPr sz="2201" kern="1200">
                <a:solidFill>
                  <a:schemeClr val="tx1"/>
                </a:solidFill>
                <a:latin typeface="+mn-lt"/>
                <a:ea typeface="+mn-ea"/>
                <a:cs typeface="+mn-cs"/>
              </a:defRPr>
            </a:lvl7pPr>
            <a:lvl8pPr marL="3735332" indent="-249023" algn="l" defTabSz="996088" rtl="0" eaLnBrk="1" latinLnBrk="1" hangingPunct="1">
              <a:spcBef>
                <a:spcPct val="20000"/>
              </a:spcBef>
              <a:buFont typeface="Arial" pitchFamily="34" charset="0"/>
              <a:buChar char="•"/>
              <a:defRPr sz="2201" kern="1200">
                <a:solidFill>
                  <a:schemeClr val="tx1"/>
                </a:solidFill>
                <a:latin typeface="+mn-lt"/>
                <a:ea typeface="+mn-ea"/>
                <a:cs typeface="+mn-cs"/>
              </a:defRPr>
            </a:lvl8pPr>
            <a:lvl9pPr marL="4233376" indent="-249023" algn="l" defTabSz="996088" rtl="0" eaLnBrk="1" latinLnBrk="1" hangingPunct="1">
              <a:spcBef>
                <a:spcPct val="20000"/>
              </a:spcBef>
              <a:buFont typeface="Arial" pitchFamily="34" charset="0"/>
              <a:buChar char="•"/>
              <a:defRPr sz="2201" kern="1200">
                <a:solidFill>
                  <a:schemeClr val="tx1"/>
                </a:solidFill>
                <a:latin typeface="+mn-lt"/>
                <a:ea typeface="+mn-ea"/>
                <a:cs typeface="+mn-cs"/>
              </a:defRPr>
            </a:lvl9pPr>
          </a:lstStyle>
          <a:p>
            <a:pPr marL="342900" indent="-342900">
              <a:buFont typeface="Arial" panose="020B0604020202020204" pitchFamily="34" charset="0"/>
              <a:buChar char="•"/>
            </a:pPr>
            <a:r>
              <a:rPr lang="en-GB" altLang="ko-KR" i="0" dirty="0"/>
              <a:t>Dataset has no missing value and duplicates.</a:t>
            </a:r>
          </a:p>
          <a:p>
            <a:pPr marL="0" indent="0"/>
            <a:endParaRPr lang="en-GB" altLang="ko-KR" i="0" dirty="0"/>
          </a:p>
          <a:p>
            <a:pPr marL="0" indent="0"/>
            <a:endParaRPr lang="en-GB" i="0" dirty="0"/>
          </a:p>
        </p:txBody>
      </p:sp>
    </p:spTree>
    <p:extLst>
      <p:ext uri="{BB962C8B-B14F-4D97-AF65-F5344CB8AC3E}">
        <p14:creationId xmlns:p14="http://schemas.microsoft.com/office/powerpoint/2010/main" val="2044670088"/>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2279576" y="2600258"/>
            <a:ext cx="3672406" cy="2421183"/>
            <a:chOff x="2139426" y="2323759"/>
            <a:chExt cx="2952327" cy="1579693"/>
          </a:xfrm>
        </p:grpSpPr>
        <p:sp>
          <p:nvSpPr>
            <p:cNvPr id="10" name="TextBox 13"/>
            <p:cNvSpPr txBox="1">
              <a:spLocks noChangeArrowheads="1"/>
            </p:cNvSpPr>
            <p:nvPr/>
          </p:nvSpPr>
          <p:spPr bwMode="auto">
            <a:xfrm>
              <a:off x="3298736" y="2323759"/>
              <a:ext cx="987536" cy="381535"/>
            </a:xfrm>
            <a:prstGeom prst="rect">
              <a:avLst/>
            </a:prstGeom>
            <a:noFill/>
            <a:ln w="9525">
              <a:noFill/>
              <a:miter lim="800000"/>
              <a:headEnd/>
              <a:tailEnd/>
            </a:ln>
          </p:spPr>
          <p:txBody>
            <a:bodyPr wrap="square">
              <a:spAutoFit/>
            </a:bodyPr>
            <a:lstStyle/>
            <a:p>
              <a:pPr algn="r"/>
              <a:r>
                <a:rPr lang="en-US" altLang="ko-KR" sz="3200" b="1" dirty="0">
                  <a:solidFill>
                    <a:srgbClr val="6281B6"/>
                  </a:solidFill>
                  <a:latin typeface="+mj-lt"/>
                  <a:ea typeface="맑은 고딕" panose="020B0503020000020004" pitchFamily="50" charset="-127"/>
                </a:rPr>
                <a:t>04 </a:t>
              </a:r>
              <a:endParaRPr lang="ko-KR" altLang="en-US" sz="3200" b="1" dirty="0">
                <a:solidFill>
                  <a:srgbClr val="6281B6"/>
                </a:solidFill>
                <a:latin typeface="+mj-lt"/>
                <a:ea typeface="맑은 고딕" panose="020B0503020000020004" pitchFamily="50" charset="-127"/>
              </a:endParaRPr>
            </a:p>
          </p:txBody>
        </p:sp>
        <p:sp>
          <p:nvSpPr>
            <p:cNvPr id="12" name="Text Box 5"/>
            <p:cNvSpPr txBox="1">
              <a:spLocks noChangeArrowheads="1"/>
            </p:cNvSpPr>
            <p:nvPr/>
          </p:nvSpPr>
          <p:spPr bwMode="auto">
            <a:xfrm>
              <a:off x="2139426" y="2758848"/>
              <a:ext cx="2431329" cy="1144604"/>
            </a:xfrm>
            <a:prstGeom prst="rect">
              <a:avLst/>
            </a:prstGeom>
            <a:noFill/>
            <a:ln w="9525">
              <a:noFill/>
              <a:miter lim="800000"/>
              <a:headEnd/>
              <a:tailEnd/>
            </a:ln>
          </p:spPr>
          <p:txBody>
            <a:bodyPr wrap="square">
              <a:spAutoFit/>
            </a:bodyPr>
            <a:lstStyle/>
            <a:p>
              <a:pPr>
                <a:defRPr/>
              </a:pPr>
              <a:r>
                <a:rPr lang="en-US" altLang="ko-KR" sz="3600" b="1" dirty="0">
                  <a:solidFill>
                    <a:srgbClr val="6281B6"/>
                  </a:solidFill>
                  <a:latin typeface="+mj-lt"/>
                  <a:ea typeface="맑은 고딕" panose="020B0503020000020004" pitchFamily="50" charset="-127"/>
                </a:rPr>
                <a:t>EDA and</a:t>
              </a:r>
            </a:p>
            <a:p>
              <a:pPr>
                <a:defRPr/>
              </a:pPr>
              <a:r>
                <a:rPr lang="en-US" altLang="ko-KR" sz="3600" b="1" dirty="0">
                  <a:solidFill>
                    <a:srgbClr val="6281B6"/>
                  </a:solidFill>
                  <a:latin typeface="+mj-lt"/>
                  <a:ea typeface="맑은 고딕" panose="020B0503020000020004" pitchFamily="50" charset="-127"/>
                </a:rPr>
                <a:t>Feature Engineering</a:t>
              </a:r>
            </a:p>
          </p:txBody>
        </p:sp>
        <p:pic>
          <p:nvPicPr>
            <p:cNvPr id="16" name="그림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9007" y="2420888"/>
              <a:ext cx="752746" cy="535922"/>
            </a:xfrm>
            <a:prstGeom prst="rect">
              <a:avLst/>
            </a:prstGeom>
          </p:spPr>
        </p:pic>
      </p:grpSp>
    </p:spTree>
    <p:extLst>
      <p:ext uri="{BB962C8B-B14F-4D97-AF65-F5344CB8AC3E}">
        <p14:creationId xmlns:p14="http://schemas.microsoft.com/office/powerpoint/2010/main" val="441044517"/>
      </p:ext>
    </p:extLst>
  </p:cSld>
  <p:clrMapOvr>
    <a:masterClrMapping/>
  </p:clrMapOvr>
  <p:transition spd="slow">
    <p:push/>
  </p:transition>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12335</TotalTime>
  <Words>869</Words>
  <Application>Microsoft Office PowerPoint</Application>
  <PresentationFormat>Widescreen</PresentationFormat>
  <Paragraphs>298</Paragraphs>
  <Slides>24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Calibri</vt:lpstr>
      <vt:lpstr>맑은 고딕</vt:lpstr>
      <vt:lpstr>Arial</vt:lpstr>
      <vt:lpstr>Wingdings</vt:lpstr>
      <vt:lpstr>굴림체</vt:lpstr>
      <vt:lpstr>Calibri Light</vt:lpstr>
      <vt:lpstr>Office 테마</vt:lpstr>
      <vt:lpstr>Credit Card Fraud</vt:lpstr>
      <vt:lpstr>PowerPoint Presentation</vt:lpstr>
      <vt:lpstr>PowerPoint Presentation</vt:lpstr>
      <vt:lpstr>Workflow</vt:lpstr>
      <vt:lpstr>PowerPoint Presentation</vt:lpstr>
      <vt:lpstr>Data Searching</vt:lpstr>
      <vt:lpstr>PowerPoint Presentation</vt:lpstr>
      <vt:lpstr>Data Understanding</vt:lpstr>
      <vt:lpstr>PowerPoint Presentation</vt:lpstr>
      <vt:lpstr>Exploratory Data Analysis (EDA)</vt:lpstr>
      <vt:lpstr>Exploratory Data Analysis (EDA)</vt:lpstr>
      <vt:lpstr>Exploratory Data Analysis (EDA)</vt:lpstr>
      <vt:lpstr>Feature Engineering</vt:lpstr>
      <vt:lpstr>Feature Engineering</vt:lpstr>
      <vt:lpstr>Feature Engineering</vt:lpstr>
      <vt:lpstr>Feature Engineering</vt:lpstr>
      <vt:lpstr>Feature Engineering</vt:lpstr>
      <vt:lpstr>PowerPoint Presentation</vt:lpstr>
      <vt:lpstr>Modelling</vt:lpstr>
      <vt:lpstr>Modelling</vt:lpstr>
      <vt:lpstr>Modelling</vt:lpstr>
      <vt:lpstr>PowerPoint Presentation</vt:lpstr>
      <vt:lpstr>Conclusions</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Ridwan Muhamamd Syahrul</cp:lastModifiedBy>
  <cp:revision>33</cp:revision>
  <dcterms:created xsi:type="dcterms:W3CDTF">2010-02-01T08:03:16Z</dcterms:created>
  <dcterms:modified xsi:type="dcterms:W3CDTF">2024-04-19T02:59:16Z</dcterms:modified>
  <cp:category>www.slidemembers.com</cp:category>
</cp:coreProperties>
</file>